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86" r:id="rId2"/>
    <p:sldId id="287" r:id="rId3"/>
    <p:sldId id="289" r:id="rId4"/>
    <p:sldId id="288" r:id="rId5"/>
    <p:sldId id="292" r:id="rId6"/>
    <p:sldId id="293" r:id="rId7"/>
    <p:sldId id="290" r:id="rId8"/>
    <p:sldId id="291" r:id="rId9"/>
    <p:sldId id="294" r:id="rId10"/>
    <p:sldId id="297" r:id="rId11"/>
    <p:sldId id="295" r:id="rId12"/>
    <p:sldId id="296" r:id="rId13"/>
    <p:sldId id="298" r:id="rId14"/>
    <p:sldId id="299" r:id="rId15"/>
    <p:sldId id="300" r:id="rId16"/>
    <p:sldId id="301" r:id="rId17"/>
    <p:sldId id="302" r:id="rId18"/>
    <p:sldId id="308" r:id="rId19"/>
    <p:sldId id="303" r:id="rId20"/>
    <p:sldId id="304" r:id="rId21"/>
    <p:sldId id="305" r:id="rId22"/>
    <p:sldId id="306" r:id="rId23"/>
    <p:sldId id="307"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F37"/>
    <a:srgbClr val="C0C0C0"/>
    <a:srgbClr val="1D208F"/>
    <a:srgbClr val="211E54"/>
    <a:srgbClr val="F4E59C"/>
    <a:srgbClr val="DDDDDD"/>
    <a:srgbClr val="B2B2B2"/>
    <a:srgbClr val="D476D6"/>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4660"/>
  </p:normalViewPr>
  <p:slideViewPr>
    <p:cSldViewPr>
      <p:cViewPr varScale="1">
        <p:scale>
          <a:sx n="110" d="100"/>
          <a:sy n="110" d="100"/>
        </p:scale>
        <p:origin x="-16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5DC82D-85FC-4913-955B-02BC9FA77DC9}" type="doc">
      <dgm:prSet loTypeId="urn:microsoft.com/office/officeart/2005/8/layout/cycle1" loCatId="cycle" qsTypeId="urn:microsoft.com/office/officeart/2005/8/quickstyle/simple1" qsCatId="simple" csTypeId="urn:microsoft.com/office/officeart/2005/8/colors/accent1_2" csCatId="accent1"/>
      <dgm:spPr/>
    </dgm:pt>
    <dgm:pt modelId="{1A8BB3A4-B384-409B-86D0-C634B8C3B0C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CSS</a:t>
          </a:r>
          <a:endParaRPr kumimoji="0" lang="en-US" b="0" i="0" u="none" strike="noStrike" cap="none" normalizeH="0" baseline="0" dirty="0" smtClean="0">
            <a:ln>
              <a:noFill/>
            </a:ln>
            <a:solidFill>
              <a:schemeClr val="tx1"/>
            </a:solidFill>
            <a:effectLst/>
            <a:latin typeface="Arial" pitchFamily="34" charset="0"/>
            <a:cs typeface="Arial" pitchFamily="34" charset="0"/>
          </a:endParaRPr>
        </a:p>
      </dgm:t>
    </dgm:pt>
    <dgm:pt modelId="{1C380F94-A7CD-4D8A-9E93-424EB403910D}" type="parTrans" cxnId="{8109B943-43AF-4DFE-8081-B43CD3B223E2}">
      <dgm:prSet/>
      <dgm:spPr/>
    </dgm:pt>
    <dgm:pt modelId="{F1423526-2D32-4DFE-B616-0068542530AC}" type="sibTrans" cxnId="{8109B943-43AF-4DFE-8081-B43CD3B223E2}">
      <dgm:prSet/>
      <dgm:spPr/>
    </dgm:pt>
    <dgm:pt modelId="{2ED15D9D-7483-4DBA-B211-5318E4CBB2A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JavaScript</a:t>
          </a:r>
          <a:endParaRPr kumimoji="0" lang="en-US" b="0" i="0" u="none" strike="noStrike" cap="none" normalizeH="0" baseline="0" dirty="0" smtClean="0">
            <a:ln>
              <a:noFill/>
            </a:ln>
            <a:solidFill>
              <a:schemeClr val="tx1"/>
            </a:solidFill>
            <a:effectLst/>
            <a:latin typeface="Arial" pitchFamily="34" charset="0"/>
            <a:cs typeface="Arial" pitchFamily="34" charset="0"/>
          </a:endParaRPr>
        </a:p>
      </dgm:t>
    </dgm:pt>
    <dgm:pt modelId="{9AEFAFD8-0273-4382-AB23-778371A88E9D}" type="parTrans" cxnId="{A84AEE68-54EC-4179-A017-1642C3CFF426}">
      <dgm:prSet/>
      <dgm:spPr/>
    </dgm:pt>
    <dgm:pt modelId="{5DB20C05-CC3F-4D05-8D64-74F1D771738C}" type="sibTrans" cxnId="{A84AEE68-54EC-4179-A017-1642C3CFF426}">
      <dgm:prSet/>
      <dgm:spPr/>
    </dgm:pt>
    <dgm:pt modelId="{75A8DD88-DF61-4947-998A-3F5BFC4A110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HTML</a:t>
          </a:r>
          <a:endParaRPr kumimoji="0" lang="ru-RU" b="0" i="0" u="none" strike="noStrike" cap="none" normalizeH="0" baseline="0" dirty="0" smtClean="0">
            <a:ln>
              <a:noFill/>
            </a:ln>
            <a:solidFill>
              <a:schemeClr val="tx1"/>
            </a:solidFill>
            <a:effectLst/>
            <a:latin typeface="Arial" pitchFamily="34" charset="0"/>
            <a:cs typeface="Arial" pitchFamily="34" charset="0"/>
          </a:endParaRPr>
        </a:p>
      </dgm:t>
    </dgm:pt>
    <dgm:pt modelId="{29BC8B74-33B0-4DC4-AEB5-6BB9CBDF18F9}" type="parTrans" cxnId="{F3E2BA38-EFDA-48BB-B3C0-C9BA3797208B}">
      <dgm:prSet/>
      <dgm:spPr/>
    </dgm:pt>
    <dgm:pt modelId="{E2F56013-E12C-4E0F-A772-3DB85A05E4F4}" type="sibTrans" cxnId="{F3E2BA38-EFDA-48BB-B3C0-C9BA3797208B}">
      <dgm:prSet/>
      <dgm:spPr/>
    </dgm:pt>
    <dgm:pt modelId="{290C5558-6510-4D39-B2F3-5522999BA0B4}" type="pres">
      <dgm:prSet presAssocID="{C45DC82D-85FC-4913-955B-02BC9FA77DC9}" presName="cycle" presStyleCnt="0">
        <dgm:presLayoutVars>
          <dgm:dir/>
          <dgm:resizeHandles val="exact"/>
        </dgm:presLayoutVars>
      </dgm:prSet>
      <dgm:spPr/>
    </dgm:pt>
    <dgm:pt modelId="{B436024D-BDCD-451F-A020-7FDE7CA8F392}" type="pres">
      <dgm:prSet presAssocID="{1A8BB3A4-B384-409B-86D0-C634B8C3B0CA}" presName="dummy" presStyleCnt="0"/>
      <dgm:spPr/>
    </dgm:pt>
    <dgm:pt modelId="{75ABD0A1-95D6-4A77-800C-C37A7975FBC7}" type="pres">
      <dgm:prSet presAssocID="{1A8BB3A4-B384-409B-86D0-C634B8C3B0CA}" presName="node" presStyleLbl="revTx" presStyleIdx="0" presStyleCnt="3">
        <dgm:presLayoutVars>
          <dgm:bulletEnabled val="1"/>
        </dgm:presLayoutVars>
      </dgm:prSet>
      <dgm:spPr/>
      <dgm:t>
        <a:bodyPr/>
        <a:lstStyle/>
        <a:p>
          <a:endParaRPr lang="ru-RU"/>
        </a:p>
      </dgm:t>
    </dgm:pt>
    <dgm:pt modelId="{DF803732-DA07-41C8-A71D-FF647680DD34}" type="pres">
      <dgm:prSet presAssocID="{F1423526-2D32-4DFE-B616-0068542530AC}" presName="sibTrans" presStyleLbl="node1" presStyleIdx="0" presStyleCnt="3"/>
      <dgm:spPr/>
    </dgm:pt>
    <dgm:pt modelId="{34ED0721-FF5A-42F2-823E-6914D3975C01}" type="pres">
      <dgm:prSet presAssocID="{2ED15D9D-7483-4DBA-B211-5318E4CBB2A5}" presName="dummy" presStyleCnt="0"/>
      <dgm:spPr/>
    </dgm:pt>
    <dgm:pt modelId="{AC16A4A5-41DF-4E8B-BA05-6E65FCA9F164}" type="pres">
      <dgm:prSet presAssocID="{2ED15D9D-7483-4DBA-B211-5318E4CBB2A5}" presName="node" presStyleLbl="revTx" presStyleIdx="1" presStyleCnt="3">
        <dgm:presLayoutVars>
          <dgm:bulletEnabled val="1"/>
        </dgm:presLayoutVars>
      </dgm:prSet>
      <dgm:spPr/>
      <dgm:t>
        <a:bodyPr/>
        <a:lstStyle/>
        <a:p>
          <a:endParaRPr lang="ru-RU"/>
        </a:p>
      </dgm:t>
    </dgm:pt>
    <dgm:pt modelId="{1FD5A229-17D7-4E68-A50C-D56DFA9DA165}" type="pres">
      <dgm:prSet presAssocID="{5DB20C05-CC3F-4D05-8D64-74F1D771738C}" presName="sibTrans" presStyleLbl="node1" presStyleIdx="1" presStyleCnt="3"/>
      <dgm:spPr/>
    </dgm:pt>
    <dgm:pt modelId="{E2A102B0-9FB4-4DA5-962B-BCB217648CC7}" type="pres">
      <dgm:prSet presAssocID="{75A8DD88-DF61-4947-998A-3F5BFC4A110E}" presName="dummy" presStyleCnt="0"/>
      <dgm:spPr/>
    </dgm:pt>
    <dgm:pt modelId="{8F1FF6FC-887F-4B11-B48F-2AE9383B45E3}" type="pres">
      <dgm:prSet presAssocID="{75A8DD88-DF61-4947-998A-3F5BFC4A110E}" presName="node" presStyleLbl="revTx" presStyleIdx="2" presStyleCnt="3">
        <dgm:presLayoutVars>
          <dgm:bulletEnabled val="1"/>
        </dgm:presLayoutVars>
      </dgm:prSet>
      <dgm:spPr/>
      <dgm:t>
        <a:bodyPr/>
        <a:lstStyle/>
        <a:p>
          <a:endParaRPr lang="ru-RU"/>
        </a:p>
      </dgm:t>
    </dgm:pt>
    <dgm:pt modelId="{97383111-CE89-4117-A86B-17DB797ECBAD}" type="pres">
      <dgm:prSet presAssocID="{E2F56013-E12C-4E0F-A772-3DB85A05E4F4}" presName="sibTrans" presStyleLbl="node1" presStyleIdx="2" presStyleCnt="3"/>
      <dgm:spPr/>
    </dgm:pt>
  </dgm:ptLst>
  <dgm:cxnLst>
    <dgm:cxn modelId="{ACC2D5D1-16AB-4B5D-919B-467E803B55F2}" type="presOf" srcId="{2ED15D9D-7483-4DBA-B211-5318E4CBB2A5}" destId="{AC16A4A5-41DF-4E8B-BA05-6E65FCA9F164}" srcOrd="0" destOrd="0" presId="urn:microsoft.com/office/officeart/2005/8/layout/cycle1"/>
    <dgm:cxn modelId="{6D0FE4A0-391D-4E5A-9BCD-B1FDA12CC13D}" type="presOf" srcId="{F1423526-2D32-4DFE-B616-0068542530AC}" destId="{DF803732-DA07-41C8-A71D-FF647680DD34}" srcOrd="0" destOrd="0" presId="urn:microsoft.com/office/officeart/2005/8/layout/cycle1"/>
    <dgm:cxn modelId="{E36FC461-8A9E-4721-994E-E94FE9429641}" type="presOf" srcId="{5DB20C05-CC3F-4D05-8D64-74F1D771738C}" destId="{1FD5A229-17D7-4E68-A50C-D56DFA9DA165}" srcOrd="0" destOrd="0" presId="urn:microsoft.com/office/officeart/2005/8/layout/cycle1"/>
    <dgm:cxn modelId="{F3E2BA38-EFDA-48BB-B3C0-C9BA3797208B}" srcId="{C45DC82D-85FC-4913-955B-02BC9FA77DC9}" destId="{75A8DD88-DF61-4947-998A-3F5BFC4A110E}" srcOrd="2" destOrd="0" parTransId="{29BC8B74-33B0-4DC4-AEB5-6BB9CBDF18F9}" sibTransId="{E2F56013-E12C-4E0F-A772-3DB85A05E4F4}"/>
    <dgm:cxn modelId="{1EE69010-9B42-413A-A853-378DA8690EE2}" type="presOf" srcId="{75A8DD88-DF61-4947-998A-3F5BFC4A110E}" destId="{8F1FF6FC-887F-4B11-B48F-2AE9383B45E3}" srcOrd="0" destOrd="0" presId="urn:microsoft.com/office/officeart/2005/8/layout/cycle1"/>
    <dgm:cxn modelId="{2923119D-FF78-49D3-AD72-7DC7C4B7B03D}" type="presOf" srcId="{E2F56013-E12C-4E0F-A772-3DB85A05E4F4}" destId="{97383111-CE89-4117-A86B-17DB797ECBAD}" srcOrd="0" destOrd="0" presId="urn:microsoft.com/office/officeart/2005/8/layout/cycle1"/>
    <dgm:cxn modelId="{68FE535A-9B56-45AC-B5A8-AA22CC46B334}" type="presOf" srcId="{C45DC82D-85FC-4913-955B-02BC9FA77DC9}" destId="{290C5558-6510-4D39-B2F3-5522999BA0B4}" srcOrd="0" destOrd="0" presId="urn:microsoft.com/office/officeart/2005/8/layout/cycle1"/>
    <dgm:cxn modelId="{332390C2-AA7F-4A31-8AE3-D52CC659FC48}" type="presOf" srcId="{1A8BB3A4-B384-409B-86D0-C634B8C3B0CA}" destId="{75ABD0A1-95D6-4A77-800C-C37A7975FBC7}" srcOrd="0" destOrd="0" presId="urn:microsoft.com/office/officeart/2005/8/layout/cycle1"/>
    <dgm:cxn modelId="{8109B943-43AF-4DFE-8081-B43CD3B223E2}" srcId="{C45DC82D-85FC-4913-955B-02BC9FA77DC9}" destId="{1A8BB3A4-B384-409B-86D0-C634B8C3B0CA}" srcOrd="0" destOrd="0" parTransId="{1C380F94-A7CD-4D8A-9E93-424EB403910D}" sibTransId="{F1423526-2D32-4DFE-B616-0068542530AC}"/>
    <dgm:cxn modelId="{A84AEE68-54EC-4179-A017-1642C3CFF426}" srcId="{C45DC82D-85FC-4913-955B-02BC9FA77DC9}" destId="{2ED15D9D-7483-4DBA-B211-5318E4CBB2A5}" srcOrd="1" destOrd="0" parTransId="{9AEFAFD8-0273-4382-AB23-778371A88E9D}" sibTransId="{5DB20C05-CC3F-4D05-8D64-74F1D771738C}"/>
    <dgm:cxn modelId="{61144CBB-4BE9-442B-8653-524E0D15B6E9}" type="presParOf" srcId="{290C5558-6510-4D39-B2F3-5522999BA0B4}" destId="{B436024D-BDCD-451F-A020-7FDE7CA8F392}" srcOrd="0" destOrd="0" presId="urn:microsoft.com/office/officeart/2005/8/layout/cycle1"/>
    <dgm:cxn modelId="{84196197-57C0-4038-B7EE-74E6B9C3D6F2}" type="presParOf" srcId="{290C5558-6510-4D39-B2F3-5522999BA0B4}" destId="{75ABD0A1-95D6-4A77-800C-C37A7975FBC7}" srcOrd="1" destOrd="0" presId="urn:microsoft.com/office/officeart/2005/8/layout/cycle1"/>
    <dgm:cxn modelId="{43127E19-39BA-4CC1-A604-A31CC893464F}" type="presParOf" srcId="{290C5558-6510-4D39-B2F3-5522999BA0B4}" destId="{DF803732-DA07-41C8-A71D-FF647680DD34}" srcOrd="2" destOrd="0" presId="urn:microsoft.com/office/officeart/2005/8/layout/cycle1"/>
    <dgm:cxn modelId="{8B104F64-4E4E-4E6C-9CB6-0DF649D7A258}" type="presParOf" srcId="{290C5558-6510-4D39-B2F3-5522999BA0B4}" destId="{34ED0721-FF5A-42F2-823E-6914D3975C01}" srcOrd="3" destOrd="0" presId="urn:microsoft.com/office/officeart/2005/8/layout/cycle1"/>
    <dgm:cxn modelId="{4EC1E648-759F-41A6-8F7E-F8BAD46B2451}" type="presParOf" srcId="{290C5558-6510-4D39-B2F3-5522999BA0B4}" destId="{AC16A4A5-41DF-4E8B-BA05-6E65FCA9F164}" srcOrd="4" destOrd="0" presId="urn:microsoft.com/office/officeart/2005/8/layout/cycle1"/>
    <dgm:cxn modelId="{890D520D-D7FB-4851-8FAF-1EFE42B4B711}" type="presParOf" srcId="{290C5558-6510-4D39-B2F3-5522999BA0B4}" destId="{1FD5A229-17D7-4E68-A50C-D56DFA9DA165}" srcOrd="5" destOrd="0" presId="urn:microsoft.com/office/officeart/2005/8/layout/cycle1"/>
    <dgm:cxn modelId="{39D963EA-F8C5-4033-A571-BACEB774D84B}" type="presParOf" srcId="{290C5558-6510-4D39-B2F3-5522999BA0B4}" destId="{E2A102B0-9FB4-4DA5-962B-BCB217648CC7}" srcOrd="6" destOrd="0" presId="urn:microsoft.com/office/officeart/2005/8/layout/cycle1"/>
    <dgm:cxn modelId="{ED3450F2-B668-4757-867B-B7AC34218F26}" type="presParOf" srcId="{290C5558-6510-4D39-B2F3-5522999BA0B4}" destId="{8F1FF6FC-887F-4B11-B48F-2AE9383B45E3}" srcOrd="7" destOrd="0" presId="urn:microsoft.com/office/officeart/2005/8/layout/cycle1"/>
    <dgm:cxn modelId="{77414DBE-79E7-431D-B16B-FE4DD64E3C54}" type="presParOf" srcId="{290C5558-6510-4D39-B2F3-5522999BA0B4}" destId="{97383111-CE89-4117-A86B-17DB797ECBAD}"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BD0A1-95D6-4A77-800C-C37A7975FBC7}">
      <dsp:nvSpPr>
        <dsp:cNvPr id="0" name=""/>
        <dsp:cNvSpPr/>
      </dsp:nvSpPr>
      <dsp:spPr>
        <a:xfrm>
          <a:off x="4741774" y="383580"/>
          <a:ext cx="1952755" cy="19527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100" b="0" i="0" u="none" strike="noStrike" kern="1200" cap="none" normalizeH="0" baseline="0" dirty="0" smtClean="0">
              <a:ln>
                <a:noFill/>
              </a:ln>
              <a:solidFill>
                <a:schemeClr val="tx1"/>
              </a:solidFill>
              <a:effectLst/>
              <a:latin typeface="Arial" pitchFamily="34" charset="0"/>
              <a:ea typeface="Times New Roman" pitchFamily="18" charset="0"/>
              <a:cs typeface="Arial" pitchFamily="34" charset="0"/>
            </a:rPr>
            <a:t>CSS</a:t>
          </a:r>
          <a:endParaRPr kumimoji="0" lang="en-US" sz="3100" b="0" i="0" u="none" strike="noStrike" kern="1200" cap="none" normalizeH="0" baseline="0" dirty="0" smtClean="0">
            <a:ln>
              <a:noFill/>
            </a:ln>
            <a:solidFill>
              <a:schemeClr val="tx1"/>
            </a:solidFill>
            <a:effectLst/>
            <a:latin typeface="Arial" pitchFamily="34" charset="0"/>
            <a:cs typeface="Arial" pitchFamily="34" charset="0"/>
          </a:endParaRPr>
        </a:p>
      </dsp:txBody>
      <dsp:txXfrm>
        <a:off x="4741774" y="383580"/>
        <a:ext cx="1952755" cy="1952755"/>
      </dsp:txXfrm>
    </dsp:sp>
    <dsp:sp modelId="{DF803732-DA07-41C8-A71D-FF647680DD34}">
      <dsp:nvSpPr>
        <dsp:cNvPr id="0" name=""/>
        <dsp:cNvSpPr/>
      </dsp:nvSpPr>
      <dsp:spPr>
        <a:xfrm>
          <a:off x="1768794" y="-254"/>
          <a:ext cx="4615810" cy="4615810"/>
        </a:xfrm>
        <a:prstGeom prst="circularArrow">
          <a:avLst>
            <a:gd name="adj1" fmla="val 8250"/>
            <a:gd name="adj2" fmla="val 576217"/>
            <a:gd name="adj3" fmla="val 2963398"/>
            <a:gd name="adj4" fmla="val 52029"/>
            <a:gd name="adj5" fmla="val 962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16A4A5-41DF-4E8B-BA05-6E65FCA9F164}">
      <dsp:nvSpPr>
        <dsp:cNvPr id="0" name=""/>
        <dsp:cNvSpPr/>
      </dsp:nvSpPr>
      <dsp:spPr>
        <a:xfrm>
          <a:off x="3100322" y="3226658"/>
          <a:ext cx="1952755" cy="19527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100" b="0" i="0" u="none" strike="noStrike" kern="1200" cap="none" normalizeH="0" baseline="0" dirty="0" smtClean="0">
              <a:ln>
                <a:noFill/>
              </a:ln>
              <a:solidFill>
                <a:schemeClr val="tx1"/>
              </a:solidFill>
              <a:effectLst/>
              <a:latin typeface="Arial" pitchFamily="34" charset="0"/>
              <a:ea typeface="Times New Roman" pitchFamily="18" charset="0"/>
              <a:cs typeface="Arial" pitchFamily="34" charset="0"/>
            </a:rPr>
            <a:t>JavaScript</a:t>
          </a:r>
          <a:endParaRPr kumimoji="0" lang="en-US" sz="3100" b="0" i="0" u="none" strike="noStrike" kern="1200" cap="none" normalizeH="0" baseline="0" dirty="0" smtClean="0">
            <a:ln>
              <a:noFill/>
            </a:ln>
            <a:solidFill>
              <a:schemeClr val="tx1"/>
            </a:solidFill>
            <a:effectLst/>
            <a:latin typeface="Arial" pitchFamily="34" charset="0"/>
            <a:cs typeface="Arial" pitchFamily="34" charset="0"/>
          </a:endParaRPr>
        </a:p>
      </dsp:txBody>
      <dsp:txXfrm>
        <a:off x="3100322" y="3226658"/>
        <a:ext cx="1952755" cy="1952755"/>
      </dsp:txXfrm>
    </dsp:sp>
    <dsp:sp modelId="{1FD5A229-17D7-4E68-A50C-D56DFA9DA165}">
      <dsp:nvSpPr>
        <dsp:cNvPr id="0" name=""/>
        <dsp:cNvSpPr/>
      </dsp:nvSpPr>
      <dsp:spPr>
        <a:xfrm>
          <a:off x="1768794" y="-254"/>
          <a:ext cx="4615810" cy="4615810"/>
        </a:xfrm>
        <a:prstGeom prst="circularArrow">
          <a:avLst>
            <a:gd name="adj1" fmla="val 8250"/>
            <a:gd name="adj2" fmla="val 576217"/>
            <a:gd name="adj3" fmla="val 10171754"/>
            <a:gd name="adj4" fmla="val 7260385"/>
            <a:gd name="adj5" fmla="val 962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1FF6FC-887F-4B11-B48F-2AE9383B45E3}">
      <dsp:nvSpPr>
        <dsp:cNvPr id="0" name=""/>
        <dsp:cNvSpPr/>
      </dsp:nvSpPr>
      <dsp:spPr>
        <a:xfrm>
          <a:off x="1458870" y="383580"/>
          <a:ext cx="1952755" cy="19527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100" b="0" i="0" u="none" strike="noStrike" kern="1200" cap="none" normalizeH="0" baseline="0" dirty="0" smtClean="0">
              <a:ln>
                <a:noFill/>
              </a:ln>
              <a:solidFill>
                <a:schemeClr val="tx1"/>
              </a:solidFill>
              <a:effectLst/>
              <a:latin typeface="Arial" pitchFamily="34" charset="0"/>
              <a:ea typeface="Times New Roman" pitchFamily="18" charset="0"/>
              <a:cs typeface="Arial" pitchFamily="34" charset="0"/>
            </a:rPr>
            <a:t>HTML</a:t>
          </a:r>
          <a:endParaRPr kumimoji="0" lang="ru-RU" sz="3100" b="0" i="0" u="none" strike="noStrike" kern="1200" cap="none" normalizeH="0" baseline="0" dirty="0" smtClean="0">
            <a:ln>
              <a:noFill/>
            </a:ln>
            <a:solidFill>
              <a:schemeClr val="tx1"/>
            </a:solidFill>
            <a:effectLst/>
            <a:latin typeface="Arial" pitchFamily="34" charset="0"/>
            <a:cs typeface="Arial" pitchFamily="34" charset="0"/>
          </a:endParaRPr>
        </a:p>
      </dsp:txBody>
      <dsp:txXfrm>
        <a:off x="1458870" y="383580"/>
        <a:ext cx="1952755" cy="1952755"/>
      </dsp:txXfrm>
    </dsp:sp>
    <dsp:sp modelId="{97383111-CE89-4117-A86B-17DB797ECBAD}">
      <dsp:nvSpPr>
        <dsp:cNvPr id="0" name=""/>
        <dsp:cNvSpPr/>
      </dsp:nvSpPr>
      <dsp:spPr>
        <a:xfrm>
          <a:off x="1768794" y="-254"/>
          <a:ext cx="4615810" cy="4615810"/>
        </a:xfrm>
        <a:prstGeom prst="circularArrow">
          <a:avLst>
            <a:gd name="adj1" fmla="val 8250"/>
            <a:gd name="adj2" fmla="val 576217"/>
            <a:gd name="adj3" fmla="val 16856294"/>
            <a:gd name="adj4" fmla="val 14967489"/>
            <a:gd name="adj5" fmla="val 962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bwMode="ltGray">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gray">
          <a:xfrm>
            <a:off x="228600" y="3962400"/>
            <a:ext cx="7696200" cy="1219200"/>
          </a:xfrm>
        </p:spPr>
        <p:txBody>
          <a:bodyPr/>
          <a:lstStyle>
            <a:lvl1pPr algn="r">
              <a:defRPr sz="4000" b="0">
                <a:effectLst>
                  <a:outerShdw blurRad="38100" dist="38100" dir="2700000" algn="tl">
                    <a:srgbClr val="000000">
                      <a:alpha val="43137"/>
                    </a:srgbClr>
                  </a:outerShdw>
                </a:effectLst>
                <a:latin typeface="Tahoma" pitchFamily="34" charset="0"/>
                <a:cs typeface="Tahoma" pitchFamily="34" charset="0"/>
              </a:defRPr>
            </a:lvl1pPr>
          </a:lstStyle>
          <a:p>
            <a:r>
              <a:rPr lang="ru-RU" smtClean="0"/>
              <a:t>Образец заголовка</a:t>
            </a:r>
            <a:endParaRPr lang="en-US" dirty="0"/>
          </a:p>
        </p:txBody>
      </p:sp>
      <p:sp>
        <p:nvSpPr>
          <p:cNvPr id="3075" name="Rectangle 3"/>
          <p:cNvSpPr>
            <a:spLocks noGrp="1" noChangeArrowheads="1"/>
          </p:cNvSpPr>
          <p:nvPr>
            <p:ph type="subTitle" idx="1"/>
          </p:nvPr>
        </p:nvSpPr>
        <p:spPr bwMode="gray">
          <a:xfrm>
            <a:off x="457200" y="5867400"/>
            <a:ext cx="5181600" cy="457200"/>
          </a:xfrm>
        </p:spPr>
        <p:txBody>
          <a:bodyPr/>
          <a:lstStyle>
            <a:lvl1pPr marL="0" indent="0" algn="r">
              <a:buFont typeface="Wingdings" pitchFamily="2" charset="2"/>
              <a:buNone/>
              <a:defRPr sz="2400"/>
            </a:lvl1pPr>
          </a:lstStyle>
          <a:p>
            <a:r>
              <a:rPr lang="ru-RU" smtClean="0"/>
              <a:t>Образец подзаголовка</a:t>
            </a:r>
            <a:endParaRPr lang="en-US"/>
          </a:p>
        </p:txBody>
      </p:sp>
      <p:sp>
        <p:nvSpPr>
          <p:cNvPr id="3076" name="Rectangle 4"/>
          <p:cNvSpPr>
            <a:spLocks noGrp="1" noChangeArrowheads="1"/>
          </p:cNvSpPr>
          <p:nvPr>
            <p:ph type="dt" sz="half" idx="2"/>
          </p:nvPr>
        </p:nvSpPr>
        <p:spPr bwMode="gray">
          <a:xfrm>
            <a:off x="457200" y="6477000"/>
            <a:ext cx="1371600" cy="152400"/>
          </a:xfrm>
        </p:spPr>
        <p:txBody>
          <a:bodyPr/>
          <a:lstStyle>
            <a:lvl1pPr>
              <a:defRPr/>
            </a:lvl1pPr>
          </a:lstStyle>
          <a:p>
            <a:endParaRPr lang="en-US"/>
          </a:p>
        </p:txBody>
      </p:sp>
      <p:sp>
        <p:nvSpPr>
          <p:cNvPr id="3078" name="Rectangle 6"/>
          <p:cNvSpPr>
            <a:spLocks noGrp="1" noChangeArrowheads="1"/>
          </p:cNvSpPr>
          <p:nvPr>
            <p:ph type="sldNum" sz="quarter" idx="4"/>
          </p:nvPr>
        </p:nvSpPr>
        <p:spPr bwMode="gray">
          <a:xfrm>
            <a:off x="1828800" y="6477000"/>
            <a:ext cx="838200" cy="152400"/>
          </a:xfrm>
        </p:spPr>
        <p:txBody>
          <a:bodyPr/>
          <a:lstStyle>
            <a:lvl1pPr>
              <a:defRPr/>
            </a:lvl1pPr>
          </a:lstStyle>
          <a:p>
            <a:fld id="{C44A73EB-9417-48F4-9623-308035D82ADD}" type="slidenum">
              <a:rPr lang="en-US"/>
              <a:pPr/>
              <a:t>‹#›</a:t>
            </a:fld>
            <a:endParaRPr lang="en-US"/>
          </a:p>
        </p:txBody>
      </p:sp>
      <p:sp>
        <p:nvSpPr>
          <p:cNvPr id="3093" name="Text Box 21"/>
          <p:cNvSpPr txBox="1">
            <a:spLocks noChangeArrowheads="1"/>
          </p:cNvSpPr>
          <p:nvPr/>
        </p:nvSpPr>
        <p:spPr bwMode="gray">
          <a:xfrm>
            <a:off x="4495800" y="6229350"/>
            <a:ext cx="2209800" cy="274638"/>
          </a:xfrm>
          <a:prstGeom prst="rect">
            <a:avLst/>
          </a:prstGeom>
          <a:noFill/>
          <a:ln w="9525">
            <a:noFill/>
            <a:miter lim="800000"/>
            <a:headEnd/>
            <a:tailEnd/>
          </a:ln>
          <a:effectLst/>
        </p:spPr>
        <p:txBody>
          <a:bodyPr>
            <a:spAutoFit/>
          </a:bodyPr>
          <a:lstStyle/>
          <a:p>
            <a:pPr algn="r"/>
            <a:r>
              <a:rPr lang="en-US" sz="1200" dirty="0" smtClean="0"/>
              <a:t>Shibu lijack </a:t>
            </a:r>
            <a:endParaRPr lang="en-US" sz="1200" dirty="0"/>
          </a:p>
        </p:txBody>
      </p:sp>
      <p:sp>
        <p:nvSpPr>
          <p:cNvPr id="3099" name="Line 27"/>
          <p:cNvSpPr>
            <a:spLocks noChangeShapeType="1"/>
          </p:cNvSpPr>
          <p:nvPr/>
        </p:nvSpPr>
        <p:spPr bwMode="gray">
          <a:xfrm>
            <a:off x="444500" y="6375400"/>
            <a:ext cx="5257800" cy="0"/>
          </a:xfrm>
          <a:prstGeom prst="line">
            <a:avLst/>
          </a:prstGeom>
          <a:noFill/>
          <a:ln w="6350">
            <a:solidFill>
              <a:schemeClr val="tx1"/>
            </a:solidFill>
            <a:round/>
            <a:headEnd/>
            <a:tailEnd/>
          </a:ln>
          <a:effectLst/>
        </p:spPr>
        <p:txBody>
          <a:bodyPr/>
          <a:lstStyle/>
          <a:p>
            <a:endParaRPr lang="en-US"/>
          </a:p>
        </p:txBody>
      </p:sp>
      <p:pic>
        <p:nvPicPr>
          <p:cNvPr id="10" name="Picture 39" descr="original_metal_b"/>
          <p:cNvPicPr>
            <a:picLocks noChangeAspect="1" noChangeArrowheads="1" noCrop="1"/>
          </p:cNvPicPr>
          <p:nvPr userDrawn="1"/>
        </p:nvPicPr>
        <p:blipFill>
          <a:blip r:embed="rId3" cstate="print">
            <a:clrChange>
              <a:clrFrom>
                <a:srgbClr val="020202"/>
              </a:clrFrom>
              <a:clrTo>
                <a:srgbClr val="020202">
                  <a:alpha val="0"/>
                </a:srgbClr>
              </a:clrTo>
            </a:clrChange>
          </a:blip>
          <a:srcRect/>
          <a:stretch>
            <a:fillRect/>
          </a:stretch>
        </p:blipFill>
        <p:spPr bwMode="auto">
          <a:xfrm>
            <a:off x="7696200" y="5543550"/>
            <a:ext cx="1447800" cy="1314450"/>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www.themegallery.com</a:t>
            </a:r>
          </a:p>
        </p:txBody>
      </p:sp>
      <p:sp>
        <p:nvSpPr>
          <p:cNvPr id="6" name="Slide Number Placeholder 5"/>
          <p:cNvSpPr>
            <a:spLocks noGrp="1"/>
          </p:cNvSpPr>
          <p:nvPr>
            <p:ph type="sldNum" sz="quarter" idx="12"/>
          </p:nvPr>
        </p:nvSpPr>
        <p:spPr/>
        <p:txBody>
          <a:bodyPr/>
          <a:lstStyle>
            <a:lvl1pPr>
              <a:defRPr/>
            </a:lvl1pPr>
          </a:lstStyle>
          <a:p>
            <a:fld id="{91A1A2EF-8F11-4745-B03A-8525837D209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66700"/>
            <a:ext cx="2057400" cy="6134100"/>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66700"/>
            <a:ext cx="6019800" cy="61341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www.themegallery.com</a:t>
            </a:r>
          </a:p>
        </p:txBody>
      </p:sp>
      <p:sp>
        <p:nvSpPr>
          <p:cNvPr id="6" name="Slide Number Placeholder 5"/>
          <p:cNvSpPr>
            <a:spLocks noGrp="1"/>
          </p:cNvSpPr>
          <p:nvPr>
            <p:ph type="sldNum" sz="quarter" idx="12"/>
          </p:nvPr>
        </p:nvSpPr>
        <p:spPr/>
        <p:txBody>
          <a:bodyPr/>
          <a:lstStyle>
            <a:lvl1pPr>
              <a:defRPr/>
            </a:lvl1pPr>
          </a:lstStyle>
          <a:p>
            <a:fld id="{833B1F63-13B4-4935-9D09-E94C5AF61E7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5943600" y="6400800"/>
            <a:ext cx="2133600" cy="307975"/>
          </a:xfrm>
        </p:spPr>
        <p:txBody>
          <a:bodyPr/>
          <a:lstStyle>
            <a:lvl1pPr>
              <a:defRPr/>
            </a:lvl1pPr>
          </a:lstStyle>
          <a:p>
            <a:r>
              <a:rPr lang="en-US" dirty="0" smtClean="0"/>
              <a:t>Shibu lijack</a:t>
            </a:r>
            <a:endParaRPr lang="en-US" dirty="0"/>
          </a:p>
        </p:txBody>
      </p:sp>
      <p:sp>
        <p:nvSpPr>
          <p:cNvPr id="6" name="Slide Number Placeholder 5"/>
          <p:cNvSpPr>
            <a:spLocks noGrp="1"/>
          </p:cNvSpPr>
          <p:nvPr>
            <p:ph type="sldNum" sz="quarter" idx="12"/>
          </p:nvPr>
        </p:nvSpPr>
        <p:spPr/>
        <p:txBody>
          <a:bodyPr/>
          <a:lstStyle>
            <a:lvl1pPr>
              <a:defRPr/>
            </a:lvl1pPr>
          </a:lstStyle>
          <a:p>
            <a:fld id="{1CFFAAD4-296E-48DD-A8E1-7867F4D106D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5943600" y="6400800"/>
            <a:ext cx="1981200" cy="307975"/>
          </a:xfrm>
        </p:spPr>
        <p:txBody>
          <a:bodyPr/>
          <a:lstStyle>
            <a:lvl1pPr>
              <a:defRPr/>
            </a:lvl1pPr>
          </a:lstStyle>
          <a:p>
            <a:r>
              <a:rPr lang="en-US"/>
              <a:t>www.themegallery.com</a:t>
            </a:r>
          </a:p>
        </p:txBody>
      </p:sp>
      <p:sp>
        <p:nvSpPr>
          <p:cNvPr id="6" name="Slide Number Placeholder 5"/>
          <p:cNvSpPr>
            <a:spLocks noGrp="1"/>
          </p:cNvSpPr>
          <p:nvPr>
            <p:ph type="sldNum" sz="quarter" idx="12"/>
          </p:nvPr>
        </p:nvSpPr>
        <p:spPr/>
        <p:txBody>
          <a:bodyPr/>
          <a:lstStyle>
            <a:lvl1pPr>
              <a:defRPr/>
            </a:lvl1pPr>
          </a:lstStyle>
          <a:p>
            <a:fld id="{4257CFDB-76AD-4A4C-A13B-8740C2159C2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www.themegallery.com</a:t>
            </a:r>
          </a:p>
        </p:txBody>
      </p:sp>
      <p:sp>
        <p:nvSpPr>
          <p:cNvPr id="7" name="Slide Number Placeholder 6"/>
          <p:cNvSpPr>
            <a:spLocks noGrp="1"/>
          </p:cNvSpPr>
          <p:nvPr>
            <p:ph type="sldNum" sz="quarter" idx="12"/>
          </p:nvPr>
        </p:nvSpPr>
        <p:spPr/>
        <p:txBody>
          <a:bodyPr/>
          <a:lstStyle>
            <a:lvl1pPr>
              <a:defRPr/>
            </a:lvl1pPr>
          </a:lstStyle>
          <a:p>
            <a:fld id="{807E820B-C18D-4833-A196-2E5D25F972F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www.themegallery.com</a:t>
            </a:r>
          </a:p>
        </p:txBody>
      </p:sp>
      <p:sp>
        <p:nvSpPr>
          <p:cNvPr id="9" name="Slide Number Placeholder 8"/>
          <p:cNvSpPr>
            <a:spLocks noGrp="1"/>
          </p:cNvSpPr>
          <p:nvPr>
            <p:ph type="sldNum" sz="quarter" idx="12"/>
          </p:nvPr>
        </p:nvSpPr>
        <p:spPr/>
        <p:txBody>
          <a:bodyPr/>
          <a:lstStyle>
            <a:lvl1pPr>
              <a:defRPr/>
            </a:lvl1pPr>
          </a:lstStyle>
          <a:p>
            <a:fld id="{9FF29F6B-BB06-49C0-9FD8-508035FEA12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www.themegallery.com</a:t>
            </a:r>
          </a:p>
        </p:txBody>
      </p:sp>
      <p:sp>
        <p:nvSpPr>
          <p:cNvPr id="5" name="Slide Number Placeholder 4"/>
          <p:cNvSpPr>
            <a:spLocks noGrp="1"/>
          </p:cNvSpPr>
          <p:nvPr>
            <p:ph type="sldNum" sz="quarter" idx="12"/>
          </p:nvPr>
        </p:nvSpPr>
        <p:spPr/>
        <p:txBody>
          <a:bodyPr/>
          <a:lstStyle>
            <a:lvl1pPr>
              <a:defRPr/>
            </a:lvl1pPr>
          </a:lstStyle>
          <a:p>
            <a:fld id="{EC5076DF-CA7C-4D28-AE7C-DD4349F7904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www.themegallery.com</a:t>
            </a:r>
          </a:p>
        </p:txBody>
      </p:sp>
      <p:sp>
        <p:nvSpPr>
          <p:cNvPr id="4" name="Slide Number Placeholder 3"/>
          <p:cNvSpPr>
            <a:spLocks noGrp="1"/>
          </p:cNvSpPr>
          <p:nvPr>
            <p:ph type="sldNum" sz="quarter" idx="12"/>
          </p:nvPr>
        </p:nvSpPr>
        <p:spPr/>
        <p:txBody>
          <a:bodyPr/>
          <a:lstStyle>
            <a:lvl1pPr>
              <a:defRPr/>
            </a:lvl1pPr>
          </a:lstStyle>
          <a:p>
            <a:fld id="{C4A5DDE1-35F8-4542-AB4C-98032DE4BC2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www.themegallery.com</a:t>
            </a:r>
          </a:p>
        </p:txBody>
      </p:sp>
      <p:sp>
        <p:nvSpPr>
          <p:cNvPr id="7" name="Slide Number Placeholder 6"/>
          <p:cNvSpPr>
            <a:spLocks noGrp="1"/>
          </p:cNvSpPr>
          <p:nvPr>
            <p:ph type="sldNum" sz="quarter" idx="12"/>
          </p:nvPr>
        </p:nvSpPr>
        <p:spPr/>
        <p:txBody>
          <a:bodyPr/>
          <a:lstStyle>
            <a:lvl1pPr>
              <a:defRPr/>
            </a:lvl1pPr>
          </a:lstStyle>
          <a:p>
            <a:fld id="{44FCCC32-1A6E-4163-B5C4-CD0E62EEF58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Bitmap_128.bmp"/>
          <p:cNvPicPr>
            <a:picLocks noChangeAspect="1"/>
          </p:cNvPicPr>
          <p:nvPr userDrawn="1"/>
        </p:nvPicPr>
        <p:blipFill>
          <a:blip r:embed="rId2" cstate="print"/>
          <a:srcRect/>
          <a:stretch>
            <a:fillRect/>
          </a:stretch>
        </p:blipFill>
        <p:spPr>
          <a:xfrm>
            <a:off x="381000" y="990600"/>
            <a:ext cx="5486400" cy="4267200"/>
          </a:xfrm>
          <a:prstGeom prst="rect">
            <a:avLst/>
          </a:prstGeom>
        </p:spPr>
      </p:pic>
      <p:sp>
        <p:nvSpPr>
          <p:cNvPr id="2" name="Title 1"/>
          <p:cNvSpPr>
            <a:spLocks noGrp="1"/>
          </p:cNvSpPr>
          <p:nvPr>
            <p:ph type="title"/>
          </p:nvPr>
        </p:nvSpPr>
        <p:spPr>
          <a:xfrm>
            <a:off x="152400" y="152400"/>
            <a:ext cx="5486400" cy="566738"/>
          </a:xfrm>
        </p:spPr>
        <p:txBody>
          <a:bodyPr anchor="b"/>
          <a:lstStyle>
            <a:lvl1pPr algn="l">
              <a:defRPr sz="2000" b="1"/>
            </a:lvl1pPr>
          </a:lstStyle>
          <a:p>
            <a:r>
              <a:rPr lang="ru-RU" smtClean="0"/>
              <a:t>Образец заголовка</a:t>
            </a:r>
            <a:endParaRPr lang="en-US"/>
          </a:p>
        </p:txBody>
      </p:sp>
      <p:sp>
        <p:nvSpPr>
          <p:cNvPr id="4" name="Text Placeholder 3"/>
          <p:cNvSpPr>
            <a:spLocks noGrp="1"/>
          </p:cNvSpPr>
          <p:nvPr>
            <p:ph type="body" sz="half" idx="2"/>
          </p:nvPr>
        </p:nvSpPr>
        <p:spPr>
          <a:xfrm>
            <a:off x="3810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www.themegallery.com</a:t>
            </a:r>
          </a:p>
        </p:txBody>
      </p:sp>
      <p:sp>
        <p:nvSpPr>
          <p:cNvPr id="9" name="Rectangle 8"/>
          <p:cNvSpPr/>
          <p:nvPr userDrawn="1"/>
        </p:nvSpPr>
        <p:spPr bwMode="auto">
          <a:xfrm>
            <a:off x="533400" y="1524000"/>
            <a:ext cx="5181600" cy="32004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entury Gothic" pitchFamily="34" charset="0"/>
            </a:endParaRPr>
          </a:p>
        </p:txBody>
      </p:sp>
      <p:sp>
        <p:nvSpPr>
          <p:cNvPr id="7" name="Slide Number Placeholder 6"/>
          <p:cNvSpPr>
            <a:spLocks noGrp="1"/>
          </p:cNvSpPr>
          <p:nvPr>
            <p:ph type="sldNum" sz="quarter" idx="12"/>
          </p:nvPr>
        </p:nvSpPr>
        <p:spPr/>
        <p:txBody>
          <a:bodyPr/>
          <a:lstStyle>
            <a:lvl1pPr>
              <a:defRPr/>
            </a:lvl1pPr>
          </a:lstStyle>
          <a:p>
            <a:fld id="{194ED6E0-56AE-4CE8-9510-CB2DE4138608}" type="slidenum">
              <a:rPr lang="en-US"/>
              <a:pPr/>
              <a:t>‹#›</a:t>
            </a:fld>
            <a:endParaRPr lang="en-US"/>
          </a:p>
        </p:txBody>
      </p:sp>
      <p:sp>
        <p:nvSpPr>
          <p:cNvPr id="3" name="Picture Placeholder 2"/>
          <p:cNvSpPr>
            <a:spLocks noGrp="1"/>
          </p:cNvSpPr>
          <p:nvPr>
            <p:ph type="pic" idx="1"/>
          </p:nvPr>
        </p:nvSpPr>
        <p:spPr>
          <a:xfrm>
            <a:off x="533400" y="1524000"/>
            <a:ext cx="5181600" cy="3200400"/>
          </a:xfrm>
        </p:spPr>
        <p:txBody>
          <a:bodyPr/>
          <a:lstStyle>
            <a:lvl1pPr marL="0" indent="0">
              <a:buNone/>
              <a:defRPr sz="3200">
                <a:solidFill>
                  <a:schemeClr val="accent4">
                    <a:lumMod val="1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black">
          <a:xfrm>
            <a:off x="457200" y="266700"/>
            <a:ext cx="72771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Rectangle 4"/>
          <p:cNvSpPr>
            <a:spLocks noGrp="1" noChangeArrowheads="1"/>
          </p:cNvSpPr>
          <p:nvPr>
            <p:ph type="dt" sz="half" idx="2"/>
          </p:nvPr>
        </p:nvSpPr>
        <p:spPr bwMode="auto">
          <a:xfrm>
            <a:off x="279400" y="6515100"/>
            <a:ext cx="1219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9" name="Rectangle 5"/>
          <p:cNvSpPr>
            <a:spLocks noGrp="1" noChangeArrowheads="1"/>
          </p:cNvSpPr>
          <p:nvPr>
            <p:ph type="ftr" sz="quarter" idx="3"/>
          </p:nvPr>
        </p:nvSpPr>
        <p:spPr bwMode="auto">
          <a:xfrm>
            <a:off x="5943600" y="6400800"/>
            <a:ext cx="20574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dirty="0" smtClean="0"/>
              <a:t>Shibu lijack</a:t>
            </a:r>
            <a:endParaRPr lang="en-US" dirty="0"/>
          </a:p>
        </p:txBody>
      </p:sp>
      <p:sp>
        <p:nvSpPr>
          <p:cNvPr id="1030" name="Rectangle 6"/>
          <p:cNvSpPr>
            <a:spLocks noGrp="1" noChangeArrowheads="1"/>
          </p:cNvSpPr>
          <p:nvPr>
            <p:ph type="sldNum" sz="quarter" idx="4"/>
          </p:nvPr>
        </p:nvSpPr>
        <p:spPr bwMode="auto">
          <a:xfrm>
            <a:off x="1498600" y="6515100"/>
            <a:ext cx="1295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74109F13-B12F-411D-8965-9F8890FBE1F9}" type="slidenum">
              <a:rPr lang="en-US"/>
              <a:pPr/>
              <a:t>‹#›</a:t>
            </a:fld>
            <a:endParaRPr lang="en-US"/>
          </a:p>
        </p:txBody>
      </p:sp>
      <p:sp>
        <p:nvSpPr>
          <p:cNvPr id="1027" name="Rectangle 3"/>
          <p:cNvSpPr>
            <a:spLocks noGrp="1" noChangeArrowheads="1"/>
          </p:cNvSpPr>
          <p:nvPr>
            <p:ph type="body" idx="1"/>
          </p:nvPr>
        </p:nvSpPr>
        <p:spPr bwMode="auto">
          <a:xfrm>
            <a:off x="533400" y="1219200"/>
            <a:ext cx="8153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57" name="Line 33"/>
          <p:cNvSpPr>
            <a:spLocks noChangeShapeType="1"/>
          </p:cNvSpPr>
          <p:nvPr/>
        </p:nvSpPr>
        <p:spPr bwMode="auto">
          <a:xfrm>
            <a:off x="304800" y="6553200"/>
            <a:ext cx="5715000" cy="0"/>
          </a:xfrm>
          <a:prstGeom prst="line">
            <a:avLst/>
          </a:prstGeom>
          <a:noFill/>
          <a:ln w="6350">
            <a:solidFill>
              <a:schemeClr val="tx1"/>
            </a:solidFill>
            <a:round/>
            <a:headEnd/>
            <a:tailEnd/>
          </a:ln>
          <a:effectLst/>
        </p:spPr>
        <p:txBody>
          <a:bodyPr/>
          <a:lstStyle/>
          <a:p>
            <a:endParaRPr lang="en-US"/>
          </a:p>
        </p:txBody>
      </p:sp>
      <p:pic>
        <p:nvPicPr>
          <p:cNvPr id="10" name="Picture 39" descr="original_metal_b"/>
          <p:cNvPicPr>
            <a:picLocks noChangeAspect="1" noChangeArrowheads="1" noCrop="1"/>
          </p:cNvPicPr>
          <p:nvPr/>
        </p:nvPicPr>
        <p:blipFill>
          <a:blip r:embed="rId14" cstate="print">
            <a:clrChange>
              <a:clrFrom>
                <a:srgbClr val="020202"/>
              </a:clrFrom>
              <a:clrTo>
                <a:srgbClr val="020202">
                  <a:alpha val="0"/>
                </a:srgbClr>
              </a:clrTo>
            </a:clrChange>
          </a:blip>
          <a:srcRect/>
          <a:stretch>
            <a:fillRect/>
          </a:stretch>
        </p:blipFill>
        <p:spPr bwMode="auto">
          <a:xfrm>
            <a:off x="7696200" y="5543550"/>
            <a:ext cx="1447800" cy="1314450"/>
          </a:xfrm>
          <a:prstGeom prst="rect">
            <a:avLst/>
          </a:prstGeom>
          <a:noFill/>
        </p:spPr>
      </p:pic>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l" rtl="0" eaLnBrk="1" fontAlgn="base" hangingPunct="1">
        <a:spcBef>
          <a:spcPct val="0"/>
        </a:spcBef>
        <a:spcAft>
          <a:spcPct val="0"/>
        </a:spcAft>
        <a:defRPr sz="3600" b="1">
          <a:solidFill>
            <a:schemeClr val="tx1"/>
          </a:solidFill>
          <a:latin typeface="+mj-lt"/>
          <a:ea typeface="+mj-ea"/>
          <a:cs typeface="+mj-cs"/>
        </a:defRPr>
      </a:lvl1pPr>
      <a:lvl2pPr algn="l" rtl="0" eaLnBrk="1" fontAlgn="base" hangingPunct="1">
        <a:spcBef>
          <a:spcPct val="0"/>
        </a:spcBef>
        <a:spcAft>
          <a:spcPct val="0"/>
        </a:spcAft>
        <a:defRPr sz="3600" b="1">
          <a:solidFill>
            <a:schemeClr val="tx1"/>
          </a:solidFill>
          <a:latin typeface="Arial" charset="0"/>
        </a:defRPr>
      </a:lvl2pPr>
      <a:lvl3pPr algn="l" rtl="0" eaLnBrk="1" fontAlgn="base" hangingPunct="1">
        <a:spcBef>
          <a:spcPct val="0"/>
        </a:spcBef>
        <a:spcAft>
          <a:spcPct val="0"/>
        </a:spcAft>
        <a:defRPr sz="3600" b="1">
          <a:solidFill>
            <a:schemeClr val="tx1"/>
          </a:solidFill>
          <a:latin typeface="Arial" charset="0"/>
        </a:defRPr>
      </a:lvl3pPr>
      <a:lvl4pPr algn="l" rtl="0" eaLnBrk="1" fontAlgn="base" hangingPunct="1">
        <a:spcBef>
          <a:spcPct val="0"/>
        </a:spcBef>
        <a:spcAft>
          <a:spcPct val="0"/>
        </a:spcAft>
        <a:defRPr sz="3600" b="1">
          <a:solidFill>
            <a:schemeClr val="tx1"/>
          </a:solidFill>
          <a:latin typeface="Arial" charset="0"/>
        </a:defRPr>
      </a:lvl4pPr>
      <a:lvl5pPr algn="l" rtl="0" eaLnBrk="1" fontAlgn="base" hangingPunct="1">
        <a:spcBef>
          <a:spcPct val="0"/>
        </a:spcBef>
        <a:spcAft>
          <a:spcPct val="0"/>
        </a:spcAft>
        <a:defRPr sz="3600" b="1">
          <a:solidFill>
            <a:schemeClr val="tx1"/>
          </a:solidFill>
          <a:latin typeface="Arial" charset="0"/>
        </a:defRPr>
      </a:lvl5pPr>
      <a:lvl6pPr marL="457200" algn="l" rtl="0" eaLnBrk="1" fontAlgn="base" hangingPunct="1">
        <a:spcBef>
          <a:spcPct val="0"/>
        </a:spcBef>
        <a:spcAft>
          <a:spcPct val="0"/>
        </a:spcAft>
        <a:defRPr sz="3600" b="1">
          <a:solidFill>
            <a:schemeClr val="tx1"/>
          </a:solidFill>
          <a:latin typeface="Arial" charset="0"/>
        </a:defRPr>
      </a:lvl6pPr>
      <a:lvl7pPr marL="914400" algn="l" rtl="0" eaLnBrk="1" fontAlgn="base" hangingPunct="1">
        <a:spcBef>
          <a:spcPct val="0"/>
        </a:spcBef>
        <a:spcAft>
          <a:spcPct val="0"/>
        </a:spcAft>
        <a:defRPr sz="3600" b="1">
          <a:solidFill>
            <a:schemeClr val="tx1"/>
          </a:solidFill>
          <a:latin typeface="Arial" charset="0"/>
        </a:defRPr>
      </a:lvl7pPr>
      <a:lvl8pPr marL="1371600" algn="l" rtl="0" eaLnBrk="1" fontAlgn="base" hangingPunct="1">
        <a:spcBef>
          <a:spcPct val="0"/>
        </a:spcBef>
        <a:spcAft>
          <a:spcPct val="0"/>
        </a:spcAft>
        <a:defRPr sz="3600" b="1">
          <a:solidFill>
            <a:schemeClr val="tx1"/>
          </a:solidFill>
          <a:latin typeface="Arial" charset="0"/>
        </a:defRPr>
      </a:lvl8pPr>
      <a:lvl9pPr marL="1828800" algn="l" rtl="0" eaLnBrk="1" fontAlgn="base" hangingPunct="1">
        <a:spcBef>
          <a:spcPct val="0"/>
        </a:spcBef>
        <a:spcAft>
          <a:spcPct val="0"/>
        </a:spcAft>
        <a:defRPr sz="3600" b="1">
          <a:solidFill>
            <a:schemeClr val="tx1"/>
          </a:solidFill>
          <a:latin typeface="Arial" charset="0"/>
        </a:defRPr>
      </a:lvl9pPr>
    </p:titleStyle>
    <p:bodyStyle>
      <a:lvl1pPr marL="342900" indent="-342900" algn="l" rtl="0" eaLnBrk="1" fontAlgn="base" hangingPunct="1">
        <a:spcBef>
          <a:spcPct val="20000"/>
        </a:spcBef>
        <a:spcAft>
          <a:spcPct val="0"/>
        </a:spcAft>
        <a:buClr>
          <a:schemeClr val="tx2"/>
        </a:buClr>
        <a:buSzPct val="115000"/>
        <a:buFont typeface="Wingdings" pitchFamily="2" charset="2"/>
        <a:buChar char="§"/>
        <a:defRPr sz="2800">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Grp="1" noChangeArrowheads="1"/>
          </p:cNvSpPr>
          <p:nvPr>
            <p:ph type="ctrTitle"/>
          </p:nvPr>
        </p:nvSpPr>
        <p:spPr/>
        <p:txBody>
          <a:bodyPr/>
          <a:lstStyle/>
          <a:p>
            <a:r>
              <a:rPr lang="ru-RU" sz="3600" dirty="0" smtClean="0"/>
              <a:t>СОЗДАНИЕ И ФОРМАТИРОВАНИЕ </a:t>
            </a:r>
            <a:r>
              <a:rPr lang="en-US" sz="3600" dirty="0" smtClean="0"/>
              <a:t>HTML-</a:t>
            </a:r>
            <a:r>
              <a:rPr lang="ru-RU" sz="3600" dirty="0" smtClean="0"/>
              <a:t>СТРАНИЦ</a:t>
            </a:r>
            <a:endParaRPr lang="en-US" sz="3600" dirty="0"/>
          </a:p>
        </p:txBody>
      </p:sp>
      <p:sp>
        <p:nvSpPr>
          <p:cNvPr id="59397" name="Rectangle 5"/>
          <p:cNvSpPr>
            <a:spLocks noGrp="1" noChangeArrowheads="1"/>
          </p:cNvSpPr>
          <p:nvPr>
            <p:ph type="subTitle" idx="1"/>
          </p:nvPr>
        </p:nvSpPr>
        <p:spPr/>
        <p:txBody>
          <a:bodyPr/>
          <a:lstStyle/>
          <a:p>
            <a:r>
              <a:rPr lang="ru-RU" dirty="0" smtClean="0"/>
              <a:t>ПГУ, 2012</a:t>
            </a:r>
            <a:endParaRPr lang="en-US" dirty="0"/>
          </a:p>
        </p:txBody>
      </p:sp>
      <p:sp>
        <p:nvSpPr>
          <p:cNvPr id="4" name="Прямоугольник 3"/>
          <p:cNvSpPr/>
          <p:nvPr/>
        </p:nvSpPr>
        <p:spPr>
          <a:xfrm>
            <a:off x="5796136" y="6237312"/>
            <a:ext cx="1872208" cy="4320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smtClean="0"/>
              <a:t>Диков</a:t>
            </a:r>
            <a:r>
              <a:rPr lang="ru-RU" dirty="0" smtClean="0"/>
              <a:t> А.В.</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3400" y="332656"/>
            <a:ext cx="8153400" cy="6068144"/>
          </a:xfrm>
        </p:spPr>
        <p:txBody>
          <a:bodyPr/>
          <a:lstStyle/>
          <a:p>
            <a:pPr>
              <a:buNone/>
            </a:pPr>
            <a:r>
              <a:rPr lang="ru-RU" dirty="0" smtClean="0"/>
              <a:t>&lt;</a:t>
            </a:r>
            <a:r>
              <a:rPr lang="en-US" dirty="0" smtClean="0"/>
              <a:t>MARQUEE</a:t>
            </a:r>
            <a:r>
              <a:rPr lang="ru-RU" dirty="0" smtClean="0"/>
              <a:t>&gt; Бегущая строка &lt;/</a:t>
            </a:r>
            <a:r>
              <a:rPr lang="en-US" dirty="0" smtClean="0"/>
              <a:t>MARQUEE</a:t>
            </a:r>
            <a:r>
              <a:rPr lang="ru-RU" dirty="0" smtClean="0"/>
              <a:t>&gt;</a:t>
            </a:r>
          </a:p>
          <a:p>
            <a:pPr>
              <a:buNone/>
            </a:pPr>
            <a:endParaRPr lang="ru-RU" dirty="0" smtClean="0"/>
          </a:p>
          <a:p>
            <a:pPr hangingPunct="0">
              <a:buNone/>
            </a:pPr>
            <a:r>
              <a:rPr lang="ru-RU" dirty="0" smtClean="0"/>
              <a:t>&lt;</a:t>
            </a:r>
            <a:r>
              <a:rPr lang="en-US" dirty="0" smtClean="0"/>
              <a:t>OL</a:t>
            </a:r>
            <a:r>
              <a:rPr lang="ru-RU" dirty="0" smtClean="0"/>
              <a:t>&gt;</a:t>
            </a:r>
          </a:p>
          <a:p>
            <a:pPr hangingPunct="0">
              <a:buNone/>
            </a:pPr>
            <a:r>
              <a:rPr lang="ru-RU" dirty="0" smtClean="0"/>
              <a:t>  &lt;</a:t>
            </a:r>
            <a:r>
              <a:rPr lang="en-US" dirty="0" smtClean="0"/>
              <a:t>LH</a:t>
            </a:r>
            <a:r>
              <a:rPr lang="ru-RU" dirty="0" smtClean="0"/>
              <a:t>&gt;Направления музыки&lt;/</a:t>
            </a:r>
            <a:r>
              <a:rPr lang="en-US" dirty="0" smtClean="0"/>
              <a:t>LH</a:t>
            </a:r>
            <a:r>
              <a:rPr lang="ru-RU" dirty="0" smtClean="0"/>
              <a:t>&gt;</a:t>
            </a:r>
          </a:p>
          <a:p>
            <a:pPr hangingPunct="0">
              <a:buNone/>
            </a:pPr>
            <a:r>
              <a:rPr lang="ru-RU" dirty="0" smtClean="0"/>
              <a:t>  &lt;</a:t>
            </a:r>
            <a:r>
              <a:rPr lang="en-US" dirty="0" smtClean="0"/>
              <a:t>LI</a:t>
            </a:r>
            <a:r>
              <a:rPr lang="ru-RU" dirty="0" smtClean="0"/>
              <a:t>&gt;Классическая&lt;/</a:t>
            </a:r>
            <a:r>
              <a:rPr lang="en-US" dirty="0" smtClean="0"/>
              <a:t>LI</a:t>
            </a:r>
            <a:r>
              <a:rPr lang="ru-RU" dirty="0" smtClean="0"/>
              <a:t>&gt;</a:t>
            </a:r>
          </a:p>
          <a:p>
            <a:pPr hangingPunct="0">
              <a:buNone/>
            </a:pPr>
            <a:r>
              <a:rPr lang="ru-RU" dirty="0" smtClean="0"/>
              <a:t>  &lt;</a:t>
            </a:r>
            <a:r>
              <a:rPr lang="en-US" dirty="0" smtClean="0"/>
              <a:t>LI</a:t>
            </a:r>
            <a:r>
              <a:rPr lang="ru-RU" dirty="0" smtClean="0"/>
              <a:t>&gt;Джаз&lt;/</a:t>
            </a:r>
            <a:r>
              <a:rPr lang="en-US" dirty="0" smtClean="0"/>
              <a:t>LI</a:t>
            </a:r>
            <a:r>
              <a:rPr lang="ru-RU" dirty="0" smtClean="0"/>
              <a:t>&gt;</a:t>
            </a:r>
          </a:p>
          <a:p>
            <a:pPr hangingPunct="0">
              <a:buNone/>
            </a:pPr>
            <a:r>
              <a:rPr lang="ru-RU" dirty="0" smtClean="0"/>
              <a:t>  &lt;</a:t>
            </a:r>
            <a:r>
              <a:rPr lang="en-US" dirty="0" smtClean="0"/>
              <a:t>LI</a:t>
            </a:r>
            <a:r>
              <a:rPr lang="ru-RU" dirty="0" smtClean="0"/>
              <a:t>&gt;Рок&lt;/</a:t>
            </a:r>
            <a:r>
              <a:rPr lang="en-US" dirty="0" smtClean="0"/>
              <a:t>LI</a:t>
            </a:r>
            <a:r>
              <a:rPr lang="ru-RU" dirty="0" smtClean="0"/>
              <a:t>&gt;</a:t>
            </a:r>
          </a:p>
          <a:p>
            <a:pPr hangingPunct="0">
              <a:buNone/>
            </a:pPr>
            <a:r>
              <a:rPr lang="ru-RU" dirty="0" smtClean="0"/>
              <a:t>  &lt;</a:t>
            </a:r>
            <a:r>
              <a:rPr lang="en-US" dirty="0" smtClean="0"/>
              <a:t>LI</a:t>
            </a:r>
            <a:r>
              <a:rPr lang="ru-RU" dirty="0" smtClean="0"/>
              <a:t>&gt;Фолк&lt;/</a:t>
            </a:r>
            <a:r>
              <a:rPr lang="en-US" dirty="0" smtClean="0"/>
              <a:t>LI</a:t>
            </a:r>
            <a:r>
              <a:rPr lang="ru-RU" dirty="0" smtClean="0"/>
              <a:t>&gt;</a:t>
            </a:r>
          </a:p>
          <a:p>
            <a:pPr>
              <a:buNone/>
            </a:pPr>
            <a:r>
              <a:rPr lang="ru-RU" dirty="0" smtClean="0"/>
              <a:t>&lt;/</a:t>
            </a:r>
            <a:r>
              <a:rPr lang="en-US" dirty="0" smtClean="0"/>
              <a:t>OL</a:t>
            </a:r>
            <a:r>
              <a:rPr lang="ru-RU" dirty="0" smtClean="0"/>
              <a:t>&gt;</a:t>
            </a:r>
          </a:p>
          <a:p>
            <a:pPr>
              <a:buNone/>
            </a:pP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323527" y="260645"/>
          <a:ext cx="7272809" cy="6192688"/>
        </p:xfrm>
        <a:graphic>
          <a:graphicData uri="http://schemas.openxmlformats.org/drawingml/2006/table">
            <a:tbl>
              <a:tblPr/>
              <a:tblGrid>
                <a:gridCol w="1148766"/>
                <a:gridCol w="665077"/>
                <a:gridCol w="1482466"/>
                <a:gridCol w="1325500"/>
                <a:gridCol w="1325500"/>
                <a:gridCol w="1325500"/>
              </a:tblGrid>
              <a:tr h="391953">
                <a:tc>
                  <a:txBody>
                    <a:bodyPr/>
                    <a:lstStyle/>
                    <a:p>
                      <a:pPr hangingPunct="0">
                        <a:spcAft>
                          <a:spcPts val="0"/>
                        </a:spcAft>
                      </a:pPr>
                      <a:r>
                        <a:rPr lang="en-US" sz="1000" b="1" kern="1400" dirty="0">
                          <a:solidFill>
                            <a:srgbClr val="000000"/>
                          </a:solidFill>
                          <a:latin typeface="Times New Roman"/>
                          <a:ea typeface="Times New Roman"/>
                          <a:cs typeface="Times New Roman"/>
                        </a:rPr>
                        <a:t>black</a:t>
                      </a:r>
                      <a:endParaRPr lang="ru-RU" sz="1000" dirty="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blue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green</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turquoise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maroon</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olive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F37"/>
                    </a:solidFill>
                  </a:tcPr>
                </a:tc>
              </a:tr>
              <a:tr h="665630">
                <a:tc>
                  <a:txBody>
                    <a:bodyPr/>
                    <a:lstStyle/>
                    <a:p>
                      <a:pPr hangingPunct="0">
                        <a:spcAft>
                          <a:spcPts val="0"/>
                        </a:spcAft>
                      </a:pPr>
                      <a:r>
                        <a:rPr lang="ru-RU" sz="1000" kern="1400" dirty="0">
                          <a:solidFill>
                            <a:srgbClr val="000000"/>
                          </a:solidFill>
                          <a:latin typeface="Times New Roman"/>
                          <a:ea typeface="Times New Roman"/>
                          <a:cs typeface="Times New Roman"/>
                        </a:rPr>
                        <a:t>черный</a:t>
                      </a:r>
                      <a:endParaRPr lang="ru-RU" sz="1000" dirty="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синий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зеленый</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бирюзовый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насыщенный красно-коричневый </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желтовато-зеленый (оливковый)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r>
              <a:tr h="391953">
                <a:tc>
                  <a:txBody>
                    <a:bodyPr/>
                    <a:lstStyle/>
                    <a:p>
                      <a:pPr hangingPunct="0">
                        <a:spcAft>
                          <a:spcPts val="0"/>
                        </a:spcAft>
                      </a:pPr>
                      <a:r>
                        <a:rPr lang="en-US" sz="1000" b="1" kern="1400">
                          <a:solidFill>
                            <a:srgbClr val="000000"/>
                          </a:solidFill>
                          <a:latin typeface="Times New Roman"/>
                          <a:ea typeface="Times New Roman"/>
                          <a:cs typeface="Times New Roman"/>
                        </a:rPr>
                        <a:t>teal</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gray</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dirty="0">
                          <a:solidFill>
                            <a:srgbClr val="000000"/>
                          </a:solidFill>
                          <a:latin typeface="Times New Roman"/>
                          <a:ea typeface="Times New Roman"/>
                          <a:cs typeface="Times New Roman"/>
                        </a:rPr>
                        <a:t>silver</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lime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yellow</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fuchsia</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510230">
                <a:tc>
                  <a:txBody>
                    <a:bodyPr/>
                    <a:lstStyle/>
                    <a:p>
                      <a:pPr hangingPunct="0">
                        <a:spcAft>
                          <a:spcPts val="0"/>
                        </a:spcAft>
                      </a:pPr>
                      <a:r>
                        <a:rPr lang="ru-RU" sz="1000" kern="1400">
                          <a:solidFill>
                            <a:srgbClr val="000000"/>
                          </a:solidFill>
                          <a:latin typeface="Times New Roman"/>
                          <a:ea typeface="Times New Roman"/>
                          <a:cs typeface="Times New Roman"/>
                        </a:rPr>
                        <a:t>цвет чирка</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серый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серебристый</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оттенок </a:t>
                      </a:r>
                      <a:br>
                        <a:rPr lang="ru-RU" sz="1000" kern="1400" dirty="0">
                          <a:solidFill>
                            <a:srgbClr val="000000"/>
                          </a:solidFill>
                          <a:latin typeface="Times New Roman"/>
                          <a:ea typeface="Times New Roman"/>
                          <a:cs typeface="Times New Roman"/>
                        </a:rPr>
                      </a:br>
                      <a:r>
                        <a:rPr lang="ru-RU" sz="1000" kern="1400" dirty="0">
                          <a:solidFill>
                            <a:srgbClr val="000000"/>
                          </a:solidFill>
                          <a:latin typeface="Times New Roman"/>
                          <a:ea typeface="Times New Roman"/>
                          <a:cs typeface="Times New Roman"/>
                        </a:rPr>
                        <a:t>зеленого</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желтый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цвет фуксии</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CF37"/>
                    </a:solidFill>
                  </a:tcPr>
                </a:tc>
              </a:tr>
              <a:tr h="391953">
                <a:tc>
                  <a:txBody>
                    <a:bodyPr/>
                    <a:lstStyle/>
                    <a:p>
                      <a:pPr hangingPunct="0">
                        <a:spcAft>
                          <a:spcPts val="0"/>
                        </a:spcAft>
                      </a:pPr>
                      <a:r>
                        <a:rPr lang="en-US" sz="1000" b="1" kern="1400">
                          <a:solidFill>
                            <a:srgbClr val="000000"/>
                          </a:solidFill>
                          <a:latin typeface="Times New Roman"/>
                          <a:ea typeface="Times New Roman"/>
                          <a:cs typeface="Times New Roman"/>
                        </a:rPr>
                        <a:t>aqua</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white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navy</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dirty="0">
                          <a:solidFill>
                            <a:srgbClr val="000000"/>
                          </a:solidFill>
                          <a:latin typeface="Times New Roman"/>
                          <a:ea typeface="Times New Roman"/>
                          <a:cs typeface="Times New Roman"/>
                        </a:rPr>
                        <a:t>purple</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aquamarine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b="1" kern="1400">
                          <a:solidFill>
                            <a:srgbClr val="000000"/>
                          </a:solidFill>
                          <a:latin typeface="Times New Roman"/>
                          <a:ea typeface="Times New Roman"/>
                          <a:cs typeface="Times New Roman"/>
                        </a:rPr>
                        <a:t>chocolate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884053">
                <a:tc>
                  <a:txBody>
                    <a:bodyPr/>
                    <a:lstStyle/>
                    <a:p>
                      <a:pPr hangingPunct="0">
                        <a:spcAft>
                          <a:spcPts val="0"/>
                        </a:spcAft>
                      </a:pPr>
                      <a:r>
                        <a:rPr lang="ru-RU" sz="1000" kern="1400">
                          <a:solidFill>
                            <a:srgbClr val="000000"/>
                          </a:solidFill>
                          <a:latin typeface="Times New Roman"/>
                          <a:ea typeface="Times New Roman"/>
                          <a:cs typeface="Times New Roman"/>
                        </a:rPr>
                        <a:t>цвет </a:t>
                      </a:r>
                      <a:br>
                        <a:rPr lang="ru-RU" sz="1000" kern="1400">
                          <a:solidFill>
                            <a:srgbClr val="000000"/>
                          </a:solidFill>
                          <a:latin typeface="Times New Roman"/>
                          <a:ea typeface="Times New Roman"/>
                          <a:cs typeface="Times New Roman"/>
                        </a:rPr>
                      </a:br>
                      <a:r>
                        <a:rPr lang="ru-RU" sz="1000" kern="1400">
                          <a:solidFill>
                            <a:srgbClr val="000000"/>
                          </a:solidFill>
                          <a:latin typeface="Times New Roman"/>
                          <a:ea typeface="Times New Roman"/>
                          <a:cs typeface="Times New Roman"/>
                        </a:rPr>
                        <a:t>морской волны</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белый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темно-синий (цвет формы морских </a:t>
                      </a:r>
                      <a:br>
                        <a:rPr lang="ru-RU" sz="1000" kern="1400">
                          <a:solidFill>
                            <a:srgbClr val="000000"/>
                          </a:solidFill>
                          <a:latin typeface="Times New Roman"/>
                          <a:ea typeface="Times New Roman"/>
                          <a:cs typeface="Times New Roman"/>
                        </a:rPr>
                      </a:br>
                      <a:r>
                        <a:rPr lang="ru-RU" sz="1000" kern="1400">
                          <a:solidFill>
                            <a:srgbClr val="000000"/>
                          </a:solidFill>
                          <a:latin typeface="Times New Roman"/>
                          <a:ea typeface="Times New Roman"/>
                          <a:cs typeface="Times New Roman"/>
                        </a:rPr>
                        <a:t>офицеров)</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фиолетовый, пурпурный</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аквамарин</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шоколадный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414400">
                <a:tc>
                  <a:txBody>
                    <a:bodyPr/>
                    <a:lstStyle/>
                    <a:p>
                      <a:pPr hangingPunct="0">
                        <a:spcAft>
                          <a:spcPts val="0"/>
                        </a:spcAft>
                      </a:pPr>
                      <a:r>
                        <a:rPr lang="en-US" sz="1000" b="1" kern="1400">
                          <a:solidFill>
                            <a:srgbClr val="000000"/>
                          </a:solidFill>
                          <a:latin typeface="Times New Roman"/>
                          <a:ea typeface="Times New Roman"/>
                          <a:cs typeface="Times New Roman"/>
                        </a:rPr>
                        <a:t>darkred</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gold</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darkgoldenrod</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darkkhaki</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dirty="0" err="1">
                          <a:solidFill>
                            <a:srgbClr val="000000"/>
                          </a:solidFill>
                          <a:latin typeface="Times New Roman"/>
                          <a:ea typeface="Times New Roman"/>
                          <a:cs typeface="Times New Roman"/>
                        </a:rPr>
                        <a:t>cadetblue</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hotpink</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596563">
                <a:tc>
                  <a:txBody>
                    <a:bodyPr/>
                    <a:lstStyle/>
                    <a:p>
                      <a:pPr hangingPunct="0">
                        <a:spcAft>
                          <a:spcPts val="0"/>
                        </a:spcAft>
                      </a:pPr>
                      <a:r>
                        <a:rPr lang="ru-RU" sz="1000" kern="1400">
                          <a:solidFill>
                            <a:srgbClr val="000000"/>
                          </a:solidFill>
                          <a:latin typeface="Times New Roman"/>
                          <a:ea typeface="Times New Roman"/>
                          <a:cs typeface="Times New Roman"/>
                        </a:rPr>
                        <a:t>тёмно-красный</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золото</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endParaRPr lang="ru-RU" sz="1000" kern="1400">
                        <a:solidFill>
                          <a:srgbClr val="000000"/>
                        </a:solidFill>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тёмный хаки</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кадет</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яркий розовый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391953">
                <a:tc>
                  <a:txBody>
                    <a:bodyPr/>
                    <a:lstStyle/>
                    <a:p>
                      <a:pPr hangingPunct="0">
                        <a:spcAft>
                          <a:spcPts val="0"/>
                        </a:spcAft>
                      </a:pPr>
                      <a:r>
                        <a:rPr lang="en-US" sz="1000" b="1" kern="1400">
                          <a:solidFill>
                            <a:srgbClr val="000000"/>
                          </a:solidFill>
                          <a:latin typeface="Times New Roman"/>
                          <a:ea typeface="Times New Roman"/>
                          <a:cs typeface="Times New Roman"/>
                        </a:rPr>
                        <a:t>wheat</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tan</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darkslateblue</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darksalmon</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dirty="0">
                          <a:solidFill>
                            <a:srgbClr val="000000"/>
                          </a:solidFill>
                          <a:latin typeface="Times New Roman"/>
                          <a:ea typeface="Times New Roman"/>
                          <a:cs typeface="Times New Roman"/>
                        </a:rPr>
                        <a:t>salmon</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deeppink</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676853">
                <a:tc>
                  <a:txBody>
                    <a:bodyPr/>
                    <a:lstStyle/>
                    <a:p>
                      <a:pPr hangingPunct="0">
                        <a:spcAft>
                          <a:spcPts val="0"/>
                        </a:spcAft>
                      </a:pPr>
                      <a:r>
                        <a:rPr lang="ru-RU" sz="1000" kern="1400">
                          <a:solidFill>
                            <a:srgbClr val="000000"/>
                          </a:solidFill>
                          <a:latin typeface="Times New Roman"/>
                          <a:ea typeface="Times New Roman"/>
                          <a:cs typeface="Times New Roman"/>
                        </a:rPr>
                        <a:t>пшенич-ный</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загар</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endParaRPr lang="ru-RU" sz="1000" kern="1400">
                        <a:solidFill>
                          <a:srgbClr val="000000"/>
                        </a:solidFill>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тёмный оранжево-розовый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оранжево-розовый</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густой </a:t>
                      </a:r>
                      <a:r>
                        <a:rPr lang="ru-RU" sz="1000" kern="1400" dirty="0" err="1">
                          <a:solidFill>
                            <a:srgbClr val="000000"/>
                          </a:solidFill>
                          <a:latin typeface="Times New Roman"/>
                          <a:ea typeface="Times New Roman"/>
                          <a:cs typeface="Times New Roman"/>
                        </a:rPr>
                        <a:t>розовый</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r>
              <a:tr h="391953">
                <a:tc>
                  <a:txBody>
                    <a:bodyPr/>
                    <a:lstStyle/>
                    <a:p>
                      <a:pPr hangingPunct="0">
                        <a:spcAft>
                          <a:spcPts val="0"/>
                        </a:spcAft>
                      </a:pPr>
                      <a:r>
                        <a:rPr lang="en-US" sz="1000" b="1" kern="1400">
                          <a:solidFill>
                            <a:srgbClr val="000000"/>
                          </a:solidFill>
                          <a:latin typeface="Times New Roman"/>
                          <a:ea typeface="Times New Roman"/>
                          <a:cs typeface="Times New Roman"/>
                        </a:rPr>
                        <a:t>tomato</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red</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a:txBody>
                    <a:bodyPr/>
                    <a:lstStyle/>
                    <a:p>
                      <a:pPr hangingPunct="0">
                        <a:spcAft>
                          <a:spcPts val="0"/>
                        </a:spcAft>
                      </a:pPr>
                      <a:r>
                        <a:rPr lang="en-US" sz="1000" b="1" kern="1400">
                          <a:solidFill>
                            <a:srgbClr val="000000"/>
                          </a:solidFill>
                          <a:latin typeface="Times New Roman"/>
                          <a:ea typeface="Times New Roman"/>
                          <a:cs typeface="Times New Roman"/>
                        </a:rPr>
                        <a:t>springgreen</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FFCF37"/>
                    </a:solidFill>
                  </a:tcPr>
                </a:tc>
                <a:tc rowSpan="2" gridSpan="3">
                  <a:txBody>
                    <a:bodyPr/>
                    <a:lstStyle/>
                    <a:p>
                      <a:pPr algn="ctr" hangingPunct="0">
                        <a:spcAft>
                          <a:spcPts val="0"/>
                        </a:spcAft>
                      </a:pPr>
                      <a:endParaRPr lang="ru-RU" sz="1000" dirty="0">
                        <a:latin typeface="Times New Roman"/>
                        <a:ea typeface="Times New Roman"/>
                        <a:cs typeface="Times New Roman"/>
                      </a:endParaRPr>
                    </a:p>
                  </a:txBody>
                  <a:tcPr marL="17780" marR="0" marT="0" marB="0" anchor="ctr">
                    <a:lnL w="12700" cap="flat" cmpd="sng" algn="ctr">
                      <a:solidFill>
                        <a:srgbClr val="40404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40404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CF37"/>
                    </a:solidFill>
                  </a:tcPr>
                </a:tc>
                <a:tc rowSpan="2" hMerge="1">
                  <a:txBody>
                    <a:bodyPr/>
                    <a:lstStyle/>
                    <a:p>
                      <a:endParaRPr lang="ru-RU"/>
                    </a:p>
                  </a:txBody>
                  <a:tcPr/>
                </a:tc>
                <a:tc rowSpan="2" hMerge="1">
                  <a:txBody>
                    <a:bodyPr/>
                    <a:lstStyle/>
                    <a:p>
                      <a:endParaRPr lang="ru-RU"/>
                    </a:p>
                  </a:txBody>
                  <a:tcPr/>
                </a:tc>
              </a:tr>
              <a:tr h="485194">
                <a:tc>
                  <a:txBody>
                    <a:bodyPr/>
                    <a:lstStyle/>
                    <a:p>
                      <a:pPr hangingPunct="0">
                        <a:spcAft>
                          <a:spcPts val="0"/>
                        </a:spcAft>
                      </a:pPr>
                      <a:r>
                        <a:rPr lang="ru-RU" sz="1000" kern="1400">
                          <a:solidFill>
                            <a:srgbClr val="000000"/>
                          </a:solidFill>
                          <a:latin typeface="Times New Roman"/>
                          <a:ea typeface="Times New Roman"/>
                          <a:cs typeface="Times New Roman"/>
                        </a:rPr>
                        <a:t>томатный</a:t>
                      </a:r>
                      <a:endParaRPr lang="ru-RU" sz="1000">
                        <a:latin typeface="Times New Roman"/>
                        <a:ea typeface="Times New Roman"/>
                        <a:cs typeface="Times New Roman"/>
                      </a:endParaRPr>
                    </a:p>
                  </a:txBody>
                  <a:tcPr marL="17780" marR="0" marT="0" marB="0">
                    <a:lnL w="12700" cap="flat" cmpd="sng" algn="ctr">
                      <a:solidFill>
                        <a:srgbClr val="00000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a:solidFill>
                            <a:srgbClr val="000000"/>
                          </a:solidFill>
                          <a:latin typeface="Times New Roman"/>
                          <a:ea typeface="Times New Roman"/>
                          <a:cs typeface="Times New Roman"/>
                        </a:rPr>
                        <a:t>крас-ный</a:t>
                      </a:r>
                      <a:endParaRPr lang="ru-RU" sz="100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CF37"/>
                    </a:solidFill>
                  </a:tcPr>
                </a:tc>
                <a:tc>
                  <a:txBody>
                    <a:bodyPr/>
                    <a:lstStyle/>
                    <a:p>
                      <a:pPr hangingPunct="0">
                        <a:spcAft>
                          <a:spcPts val="0"/>
                        </a:spcAft>
                      </a:pPr>
                      <a:r>
                        <a:rPr lang="ru-RU" sz="1000" kern="1400" dirty="0">
                          <a:solidFill>
                            <a:srgbClr val="000000"/>
                          </a:solidFill>
                          <a:latin typeface="Times New Roman"/>
                          <a:ea typeface="Times New Roman"/>
                          <a:cs typeface="Times New Roman"/>
                        </a:rPr>
                        <a:t>весенне-зелёный</a:t>
                      </a:r>
                      <a:endParaRPr lang="ru-RU" sz="1000" dirty="0">
                        <a:latin typeface="Times New Roman"/>
                        <a:ea typeface="Times New Roman"/>
                        <a:cs typeface="Times New Roman"/>
                      </a:endParaRPr>
                    </a:p>
                  </a:txBody>
                  <a:tcPr marL="17780" marR="0" marT="0" marB="0">
                    <a:lnL w="12700" cap="flat" cmpd="sng" algn="ctr">
                      <a:solidFill>
                        <a:srgbClr val="404040"/>
                      </a:solidFill>
                      <a:prstDash val="solid"/>
                      <a:round/>
                      <a:headEnd type="none" w="med" len="med"/>
                      <a:tailEnd type="none" w="med" len="med"/>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CF37"/>
                    </a:solidFill>
                  </a:tcPr>
                </a:tc>
                <a:tc gridSpan="3" vMerge="1">
                  <a:txBody>
                    <a:bodyPr/>
                    <a:lstStyle/>
                    <a:p>
                      <a:endParaRPr lang="ru-RU"/>
                    </a:p>
                  </a:txBody>
                  <a:tcPr/>
                </a:tc>
                <a:tc hMerge="1" vMerge="1">
                  <a:txBody>
                    <a:bodyPr/>
                    <a:lstStyle/>
                    <a:p>
                      <a:endParaRPr lang="ru-RU"/>
                    </a:p>
                  </a:txBody>
                  <a:tcPr/>
                </a:tc>
                <a:tc hMerge="1" vMerge="1">
                  <a:txBody>
                    <a:bodyPr/>
                    <a:lstStyle/>
                    <a:p>
                      <a:endParaRPr lang="ru-RU"/>
                    </a:p>
                  </a:txBody>
                  <a:tcPr/>
                </a:tc>
              </a:tr>
            </a:tbl>
          </a:graphicData>
        </a:graphic>
      </p:graphicFrame>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smtClean="0"/>
              <a:t>Использование таблицы стилей</a:t>
            </a:r>
            <a:endParaRPr lang="ru-RU" sz="3200" dirty="0"/>
          </a:p>
        </p:txBody>
      </p:sp>
      <p:sp>
        <p:nvSpPr>
          <p:cNvPr id="3" name="Содержимое 2"/>
          <p:cNvSpPr>
            <a:spLocks noGrp="1"/>
          </p:cNvSpPr>
          <p:nvPr>
            <p:ph idx="1"/>
          </p:nvPr>
        </p:nvSpPr>
        <p:spPr/>
        <p:txBody>
          <a:bodyPr/>
          <a:lstStyle/>
          <a:p>
            <a:pPr>
              <a:buNone/>
            </a:pPr>
            <a:r>
              <a:rPr lang="en-US" sz="3600" dirty="0" smtClean="0"/>
              <a:t>&lt;P style=”font-size: 24pt; color: aqua; font-family: Tahoma;”&gt;</a:t>
            </a:r>
            <a:endParaRPr lang="ru-RU" sz="3600"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Таблицы</a:t>
            </a:r>
            <a:endParaRPr lang="ru-RU" dirty="0"/>
          </a:p>
        </p:txBody>
      </p:sp>
      <p:sp>
        <p:nvSpPr>
          <p:cNvPr id="3" name="Содержимое 2"/>
          <p:cNvSpPr>
            <a:spLocks noGrp="1"/>
          </p:cNvSpPr>
          <p:nvPr>
            <p:ph idx="1"/>
          </p:nvPr>
        </p:nvSpPr>
        <p:spPr/>
        <p:txBody>
          <a:bodyPr/>
          <a:lstStyle/>
          <a:p>
            <a:pPr hangingPunct="0">
              <a:buNone/>
            </a:pPr>
            <a:r>
              <a:rPr lang="en-US" dirty="0" smtClean="0"/>
              <a:t>&lt;TABLE&gt;    &lt;/TABLE&gt;</a:t>
            </a:r>
            <a:r>
              <a:rPr lang="ru-RU" dirty="0" smtClean="0"/>
              <a:t> Описание таблицы</a:t>
            </a:r>
          </a:p>
          <a:p>
            <a:pPr hangingPunct="0">
              <a:buNone/>
            </a:pPr>
            <a:r>
              <a:rPr lang="en-US" dirty="0" smtClean="0"/>
              <a:t>&lt;CAPTION&gt;</a:t>
            </a:r>
            <a:r>
              <a:rPr lang="ru-RU" dirty="0" smtClean="0"/>
              <a:t>  </a:t>
            </a:r>
            <a:r>
              <a:rPr lang="en-US" dirty="0" smtClean="0"/>
              <a:t>&lt;/CAPTION&gt;</a:t>
            </a:r>
            <a:r>
              <a:rPr lang="ru-RU" dirty="0" smtClean="0"/>
              <a:t> Заголовок таблицы </a:t>
            </a:r>
          </a:p>
          <a:p>
            <a:pPr hangingPunct="0">
              <a:buNone/>
            </a:pPr>
            <a:r>
              <a:rPr lang="en-US" dirty="0" smtClean="0"/>
              <a:t>&lt;TH&gt;  &lt;/TH&gt;</a:t>
            </a:r>
            <a:r>
              <a:rPr lang="ru-RU" dirty="0" smtClean="0"/>
              <a:t> Заголовок столбца</a:t>
            </a:r>
          </a:p>
          <a:p>
            <a:pPr hangingPunct="0">
              <a:buNone/>
            </a:pPr>
            <a:r>
              <a:rPr lang="en-US" dirty="0" smtClean="0"/>
              <a:t>&lt;TR&gt;  &lt;/TR&gt;</a:t>
            </a:r>
            <a:r>
              <a:rPr lang="ru-RU" dirty="0" smtClean="0"/>
              <a:t> Очередная строка таблицы</a:t>
            </a:r>
          </a:p>
          <a:p>
            <a:pPr hangingPunct="0">
              <a:buNone/>
            </a:pPr>
            <a:r>
              <a:rPr lang="en-US" dirty="0" smtClean="0"/>
              <a:t>&lt;TD&gt;  &lt;/TD&gt;</a:t>
            </a:r>
            <a:r>
              <a:rPr lang="ru-RU" dirty="0" smtClean="0"/>
              <a:t> Очередная ячейка таблицы</a:t>
            </a:r>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3400" y="260648"/>
            <a:ext cx="8153400" cy="6408712"/>
          </a:xfrm>
        </p:spPr>
        <p:txBody>
          <a:bodyPr/>
          <a:lstStyle/>
          <a:p>
            <a:r>
              <a:rPr lang="ru-RU" sz="1800" dirty="0" smtClean="0"/>
              <a:t>&lt;</a:t>
            </a:r>
            <a:r>
              <a:rPr lang="en-US" sz="1800" dirty="0" smtClean="0"/>
              <a:t>TABLE</a:t>
            </a:r>
            <a:r>
              <a:rPr lang="ru-RU" sz="1800" dirty="0" smtClean="0"/>
              <a:t>&gt;</a:t>
            </a:r>
            <a:br>
              <a:rPr lang="ru-RU" sz="1800" dirty="0" smtClean="0"/>
            </a:br>
            <a:r>
              <a:rPr lang="ru-RU" sz="1800" dirty="0" smtClean="0"/>
              <a:t>&lt;</a:t>
            </a:r>
            <a:r>
              <a:rPr lang="en-US" sz="1800" dirty="0" smtClean="0"/>
              <a:t>CAPTION</a:t>
            </a:r>
            <a:r>
              <a:rPr lang="ru-RU" sz="1800" dirty="0" smtClean="0"/>
              <a:t>&gt; Прайс-лист &lt;/</a:t>
            </a:r>
            <a:r>
              <a:rPr lang="en-US" sz="1800" dirty="0" smtClean="0"/>
              <a:t>CAPTION</a:t>
            </a:r>
            <a:r>
              <a:rPr lang="ru-RU" sz="1800" dirty="0" smtClean="0"/>
              <a:t>&gt;</a:t>
            </a:r>
            <a:br>
              <a:rPr lang="ru-RU" sz="1800" dirty="0" smtClean="0"/>
            </a:br>
            <a:r>
              <a:rPr lang="ru-RU" sz="1800" dirty="0" smtClean="0"/>
              <a:t>&lt;</a:t>
            </a:r>
            <a:r>
              <a:rPr lang="en-US" sz="1800" dirty="0" smtClean="0"/>
              <a:t>TR</a:t>
            </a:r>
            <a:r>
              <a:rPr lang="ru-RU" sz="1800" dirty="0" smtClean="0"/>
              <a:t>&gt;   &lt;</a:t>
            </a:r>
            <a:r>
              <a:rPr lang="en-US" sz="1800" dirty="0" smtClean="0"/>
              <a:t>TH</a:t>
            </a:r>
            <a:r>
              <a:rPr lang="ru-RU" sz="1800" dirty="0" smtClean="0"/>
              <a:t>&gt;Наименование&lt;/</a:t>
            </a:r>
            <a:r>
              <a:rPr lang="en-US" sz="1800" dirty="0" smtClean="0"/>
              <a:t>TH</a:t>
            </a:r>
            <a:r>
              <a:rPr lang="ru-RU" sz="1800" dirty="0" smtClean="0"/>
              <a:t>&gt;</a:t>
            </a:r>
            <a:br>
              <a:rPr lang="ru-RU" sz="1800" dirty="0" smtClean="0"/>
            </a:br>
            <a:r>
              <a:rPr lang="ru-RU" sz="1800" dirty="0" smtClean="0"/>
              <a:t>          &lt;</a:t>
            </a:r>
            <a:r>
              <a:rPr lang="en-US" sz="1800" dirty="0" smtClean="0"/>
              <a:t>TH</a:t>
            </a:r>
            <a:r>
              <a:rPr lang="ru-RU" sz="1800" dirty="0" smtClean="0"/>
              <a:t>&gt;Модель&lt;/</a:t>
            </a:r>
            <a:r>
              <a:rPr lang="en-US" sz="1800" dirty="0" smtClean="0"/>
              <a:t>TH</a:t>
            </a:r>
            <a:r>
              <a:rPr lang="ru-RU" sz="1800" dirty="0" smtClean="0"/>
              <a:t>&gt;</a:t>
            </a:r>
            <a:br>
              <a:rPr lang="ru-RU" sz="1800" dirty="0" smtClean="0"/>
            </a:br>
            <a:r>
              <a:rPr lang="ru-RU" sz="1800" dirty="0" smtClean="0"/>
              <a:t>          &lt;</a:t>
            </a:r>
            <a:r>
              <a:rPr lang="en-US" sz="1800" dirty="0" smtClean="0"/>
              <a:t>TH</a:t>
            </a:r>
            <a:r>
              <a:rPr lang="ru-RU" sz="1800" dirty="0" smtClean="0"/>
              <a:t>&gt;Цена, р.&lt;/</a:t>
            </a:r>
            <a:r>
              <a:rPr lang="en-US" sz="1800" dirty="0" smtClean="0"/>
              <a:t>TH</a:t>
            </a:r>
            <a:r>
              <a:rPr lang="ru-RU" sz="1800" dirty="0" smtClean="0"/>
              <a:t>&gt;</a:t>
            </a:r>
            <a:br>
              <a:rPr lang="ru-RU" sz="1800" dirty="0" smtClean="0"/>
            </a:br>
            <a:r>
              <a:rPr lang="ru-RU" sz="1800" dirty="0" smtClean="0"/>
              <a:t>&lt;/</a:t>
            </a:r>
            <a:r>
              <a:rPr lang="en-US" sz="1800" dirty="0" smtClean="0"/>
              <a:t>TR</a:t>
            </a:r>
            <a:r>
              <a:rPr lang="ru-RU" sz="1800" dirty="0" smtClean="0"/>
              <a:t>&gt;</a:t>
            </a:r>
            <a:br>
              <a:rPr lang="ru-RU" sz="1800" dirty="0" smtClean="0"/>
            </a:br>
            <a:r>
              <a:rPr lang="ru-RU" sz="1800" dirty="0" smtClean="0"/>
              <a:t>&lt;</a:t>
            </a:r>
            <a:r>
              <a:rPr lang="en-US" sz="1800" dirty="0" smtClean="0"/>
              <a:t>TR</a:t>
            </a:r>
            <a:r>
              <a:rPr lang="ru-RU" sz="1800" dirty="0" smtClean="0"/>
              <a:t>&gt;   &lt;</a:t>
            </a:r>
            <a:r>
              <a:rPr lang="en-US" sz="1800" dirty="0" smtClean="0"/>
              <a:t>TD</a:t>
            </a:r>
            <a:r>
              <a:rPr lang="ru-RU" sz="1800" dirty="0" smtClean="0"/>
              <a:t>&gt;Процессор&lt;/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a:t>
            </a:r>
            <a:r>
              <a:rPr lang="en-US" sz="1800" dirty="0" smtClean="0"/>
              <a:t>Pentium II</a:t>
            </a:r>
            <a:r>
              <a:rPr lang="ru-RU" sz="1800" dirty="0" smtClean="0"/>
              <a:t>&lt;/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&gt;2 800&lt;/</a:t>
            </a:r>
            <a:r>
              <a:rPr lang="en-US" sz="1800" dirty="0" smtClean="0"/>
              <a:t>TD</a:t>
            </a:r>
            <a:r>
              <a:rPr lang="ru-RU" sz="1800" dirty="0" smtClean="0"/>
              <a:t>&gt;</a:t>
            </a:r>
            <a:br>
              <a:rPr lang="ru-RU" sz="1800" dirty="0" smtClean="0"/>
            </a:br>
            <a:r>
              <a:rPr lang="ru-RU" sz="1800" dirty="0" smtClean="0"/>
              <a:t>&lt;/</a:t>
            </a:r>
            <a:r>
              <a:rPr lang="en-US" sz="1800" dirty="0" smtClean="0"/>
              <a:t>TR</a:t>
            </a:r>
            <a:r>
              <a:rPr lang="ru-RU" sz="1800" dirty="0" smtClean="0"/>
              <a:t>&gt;</a:t>
            </a:r>
          </a:p>
          <a:p>
            <a:r>
              <a:rPr lang="ru-RU" sz="1800" dirty="0" smtClean="0"/>
              <a:t>&lt;</a:t>
            </a:r>
            <a:r>
              <a:rPr lang="en-US" sz="1800" dirty="0" smtClean="0"/>
              <a:t>TR</a:t>
            </a:r>
            <a:r>
              <a:rPr lang="ru-RU" sz="1800" dirty="0" smtClean="0"/>
              <a:t>&gt;   &lt;</a:t>
            </a:r>
            <a:r>
              <a:rPr lang="en-US" sz="1800" dirty="0" smtClean="0"/>
              <a:t>TD</a:t>
            </a:r>
            <a:r>
              <a:rPr lang="ru-RU" sz="1800" dirty="0" smtClean="0"/>
              <a:t>&gt;Память&lt;/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a:t>
            </a:r>
            <a:r>
              <a:rPr lang="en-US" sz="1800" dirty="0" smtClean="0"/>
              <a:t>DIMM</a:t>
            </a:r>
            <a:r>
              <a:rPr lang="ru-RU" sz="1800" dirty="0" smtClean="0"/>
              <a:t>, 128 </a:t>
            </a:r>
            <a:r>
              <a:rPr lang="en-US" sz="1800" dirty="0" smtClean="0"/>
              <a:t>M</a:t>
            </a:r>
            <a:r>
              <a:rPr lang="ru-RU" sz="1800" dirty="0" smtClean="0"/>
              <a:t>&lt;/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&gt;1 653&lt;/</a:t>
            </a:r>
            <a:r>
              <a:rPr lang="en-US" sz="1800" dirty="0" smtClean="0"/>
              <a:t>TD</a:t>
            </a:r>
            <a:r>
              <a:rPr lang="ru-RU" sz="1800" dirty="0" smtClean="0"/>
              <a:t>&gt;</a:t>
            </a:r>
            <a:br>
              <a:rPr lang="ru-RU" sz="1800" dirty="0" smtClean="0"/>
            </a:br>
            <a:r>
              <a:rPr lang="ru-RU" sz="1800" dirty="0" smtClean="0"/>
              <a:t>&lt;/</a:t>
            </a:r>
            <a:r>
              <a:rPr lang="en-US" sz="1800" dirty="0" smtClean="0"/>
              <a:t>TR</a:t>
            </a:r>
            <a:r>
              <a:rPr lang="ru-RU" sz="1800" dirty="0" smtClean="0"/>
              <a:t>&gt;</a:t>
            </a:r>
            <a:br>
              <a:rPr lang="ru-RU" sz="1800" dirty="0" smtClean="0"/>
            </a:br>
            <a:r>
              <a:rPr lang="ru-RU" sz="1800" dirty="0" smtClean="0"/>
              <a:t>&lt;</a:t>
            </a:r>
            <a:r>
              <a:rPr lang="en-US" sz="1800" dirty="0" smtClean="0"/>
              <a:t>TR</a:t>
            </a:r>
            <a:r>
              <a:rPr lang="ru-RU" sz="1800" dirty="0" smtClean="0"/>
              <a:t>&gt;   &lt;</a:t>
            </a:r>
            <a:r>
              <a:rPr lang="en-US" sz="1800" dirty="0" smtClean="0"/>
              <a:t>TD</a:t>
            </a:r>
            <a:r>
              <a:rPr lang="ru-RU" sz="1800" dirty="0" smtClean="0"/>
              <a:t>&gt;Материнская плата&lt;/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a:t>
            </a:r>
            <a:r>
              <a:rPr lang="en-US" sz="1800" dirty="0" smtClean="0"/>
              <a:t>IWILL</a:t>
            </a:r>
            <a:r>
              <a:rPr lang="ru-RU" sz="1800" dirty="0" smtClean="0"/>
              <a:t>, </a:t>
            </a:r>
            <a:r>
              <a:rPr lang="en-US" sz="1800" dirty="0" smtClean="0"/>
              <a:t>VA</a:t>
            </a:r>
            <a:r>
              <a:rPr lang="ru-RU" sz="1800" dirty="0" smtClean="0"/>
              <a:t>133&lt;/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&gt;3 500&lt;/</a:t>
            </a:r>
            <a:r>
              <a:rPr lang="en-US" sz="1800" dirty="0" smtClean="0"/>
              <a:t>TD</a:t>
            </a:r>
            <a:r>
              <a:rPr lang="ru-RU" sz="1800" dirty="0" smtClean="0"/>
              <a:t>&gt;</a:t>
            </a:r>
            <a:br>
              <a:rPr lang="ru-RU" sz="1800" dirty="0" smtClean="0"/>
            </a:br>
            <a:r>
              <a:rPr lang="ru-RU" sz="1800" dirty="0" smtClean="0"/>
              <a:t>&lt;/</a:t>
            </a:r>
            <a:r>
              <a:rPr lang="en-US" sz="1800" dirty="0" smtClean="0"/>
              <a:t>TR</a:t>
            </a:r>
            <a:r>
              <a:rPr lang="ru-RU" sz="1800" dirty="0" smtClean="0"/>
              <a:t>&gt;</a:t>
            </a:r>
            <a:br>
              <a:rPr lang="ru-RU" sz="1800" dirty="0" smtClean="0"/>
            </a:br>
            <a:r>
              <a:rPr lang="ru-RU" sz="1800" dirty="0" smtClean="0"/>
              <a:t>&lt;</a:t>
            </a:r>
            <a:r>
              <a:rPr lang="en-US" sz="1800" dirty="0" smtClean="0"/>
              <a:t>TR</a:t>
            </a:r>
            <a:r>
              <a:rPr lang="ru-RU" sz="1800" dirty="0" smtClean="0"/>
              <a:t>&gt;   &lt;</a:t>
            </a:r>
            <a:r>
              <a:rPr lang="en-US" sz="1800" dirty="0" smtClean="0"/>
              <a:t>TD</a:t>
            </a:r>
            <a:r>
              <a:rPr lang="ru-RU" sz="1800" dirty="0" smtClean="0"/>
              <a:t>&gt;</a:t>
            </a:r>
            <a:r>
              <a:rPr lang="en-US" sz="1800" dirty="0" smtClean="0"/>
              <a:t>CD</a:t>
            </a:r>
            <a:r>
              <a:rPr lang="ru-RU" sz="1800" dirty="0" smtClean="0"/>
              <a:t>-</a:t>
            </a:r>
            <a:r>
              <a:rPr lang="en-US" sz="1800" dirty="0" smtClean="0"/>
              <a:t>ROM</a:t>
            </a:r>
            <a:r>
              <a:rPr lang="ru-RU" sz="1800" dirty="0" smtClean="0"/>
              <a:t>&lt;/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a:t>
            </a:r>
            <a:r>
              <a:rPr lang="en-US" sz="1800" dirty="0" smtClean="0"/>
              <a:t>Creative</a:t>
            </a:r>
            <a:r>
              <a:rPr lang="ru-RU" sz="1800" dirty="0" smtClean="0"/>
              <a:t>&lt;/</a:t>
            </a:r>
            <a:r>
              <a:rPr lang="en-US" sz="1800" dirty="0" smtClean="0"/>
              <a:t>TD</a:t>
            </a:r>
            <a:r>
              <a:rPr lang="ru-RU" sz="1800" dirty="0" smtClean="0"/>
              <a:t>&gt;</a:t>
            </a:r>
            <a:br>
              <a:rPr lang="ru-RU" sz="1800" dirty="0" smtClean="0"/>
            </a:br>
            <a:r>
              <a:rPr lang="ru-RU" sz="1800" dirty="0" smtClean="0"/>
              <a:t>          &lt;</a:t>
            </a:r>
            <a:r>
              <a:rPr lang="en-US" sz="1800" dirty="0" smtClean="0"/>
              <a:t>TD</a:t>
            </a:r>
            <a:r>
              <a:rPr lang="ru-RU" sz="1800" dirty="0" smtClean="0"/>
              <a:t>&gt;1 125&lt;/</a:t>
            </a:r>
            <a:r>
              <a:rPr lang="en-US" sz="1800" dirty="0" smtClean="0"/>
              <a:t>TD</a:t>
            </a:r>
            <a:r>
              <a:rPr lang="ru-RU" sz="1800" dirty="0" smtClean="0"/>
              <a:t>&gt;</a:t>
            </a:r>
            <a:br>
              <a:rPr lang="ru-RU" sz="1800" dirty="0" smtClean="0"/>
            </a:br>
            <a:r>
              <a:rPr lang="ru-RU" sz="1800" dirty="0" smtClean="0"/>
              <a:t>&lt;/</a:t>
            </a:r>
            <a:r>
              <a:rPr lang="en-US" sz="1800" dirty="0" smtClean="0"/>
              <a:t>TR</a:t>
            </a:r>
            <a:r>
              <a:rPr lang="ru-RU" sz="1800" dirty="0" smtClean="0"/>
              <a:t>&gt;</a:t>
            </a:r>
            <a:br>
              <a:rPr lang="ru-RU" sz="1800" dirty="0" smtClean="0"/>
            </a:br>
            <a:r>
              <a:rPr lang="ru-RU" sz="1800" dirty="0" smtClean="0"/>
              <a:t>&lt;/</a:t>
            </a:r>
            <a:r>
              <a:rPr lang="en-US" sz="1800" dirty="0" smtClean="0"/>
              <a:t>TABLE</a:t>
            </a:r>
            <a:r>
              <a:rPr lang="ru-RU" sz="1800" dirty="0" smtClean="0"/>
              <a:t>&gt;</a:t>
            </a:r>
          </a:p>
          <a:p>
            <a:endParaRPr lang="ru-RU" sz="1800"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277100" cy="457200"/>
          </a:xfrm>
        </p:spPr>
        <p:txBody>
          <a:bodyPr/>
          <a:lstStyle/>
          <a:p>
            <a:r>
              <a:rPr lang="ru-RU" i="1" dirty="0" smtClean="0"/>
              <a:t>ГРАФИКА</a:t>
            </a:r>
            <a:endParaRPr lang="ru-RU" dirty="0"/>
          </a:p>
        </p:txBody>
      </p:sp>
      <p:sp>
        <p:nvSpPr>
          <p:cNvPr id="3" name="Содержимое 2"/>
          <p:cNvSpPr>
            <a:spLocks noGrp="1"/>
          </p:cNvSpPr>
          <p:nvPr>
            <p:ph idx="1"/>
          </p:nvPr>
        </p:nvSpPr>
        <p:spPr>
          <a:xfrm>
            <a:off x="251520" y="836712"/>
            <a:ext cx="8640960" cy="5564088"/>
          </a:xfrm>
        </p:spPr>
        <p:txBody>
          <a:bodyPr/>
          <a:lstStyle/>
          <a:p>
            <a:r>
              <a:rPr lang="ru-RU" sz="1600" b="1" dirty="0" smtClean="0"/>
              <a:t>JPEG.</a:t>
            </a:r>
            <a:r>
              <a:rPr lang="ru-RU" sz="1600" dirty="0" smtClean="0"/>
              <a:t> Формат создан группой экспертов в области фотографии (</a:t>
            </a:r>
            <a:r>
              <a:rPr lang="ru-RU" sz="1600" dirty="0" err="1" smtClean="0"/>
              <a:t>Joint</a:t>
            </a:r>
            <a:r>
              <a:rPr lang="ru-RU" sz="1600" dirty="0" smtClean="0"/>
              <a:t> </a:t>
            </a:r>
            <a:r>
              <a:rPr lang="ru-RU" sz="1600" dirty="0" err="1" smtClean="0"/>
              <a:t>Photographic</a:t>
            </a:r>
            <a:r>
              <a:rPr lang="ru-RU" sz="1600" dirty="0" smtClean="0"/>
              <a:t> </a:t>
            </a:r>
            <a:r>
              <a:rPr lang="ru-RU" sz="1600" dirty="0" err="1" smtClean="0"/>
              <a:t>Experts</a:t>
            </a:r>
            <a:r>
              <a:rPr lang="ru-RU" sz="1600" dirty="0" smtClean="0"/>
              <a:t> </a:t>
            </a:r>
            <a:r>
              <a:rPr lang="ru-RU" sz="1600" dirty="0" err="1" smtClean="0"/>
              <a:t>Group</a:t>
            </a:r>
            <a:r>
              <a:rPr lang="ru-RU" sz="1600" dirty="0" smtClean="0"/>
              <a:t>). Сжатие графики происходит с потерей качества. Коэффициент качества может достигать 1:100. Формат поддерживает 16,7 млн. цветов. Используется для фотографических изображений. В качестве недостатка отмечают “дрожание линий”, то есть потерю деталей вокруг четких контуров. На рисунках с четкими границами и большими заливочными областями сильно проявляются дефекты сжатия. Особенно характерно появление “грязи” вокруг темных линий на светлом фоне и видимых квадратных областей. </a:t>
            </a:r>
          </a:p>
          <a:p>
            <a:r>
              <a:rPr lang="en-US" sz="1600" b="1" dirty="0" smtClean="0"/>
              <a:t>GIF</a:t>
            </a:r>
            <a:r>
              <a:rPr lang="ru-RU" sz="1600" dirty="0" smtClean="0"/>
              <a:t> – </a:t>
            </a:r>
            <a:r>
              <a:rPr lang="en-US" sz="1600" dirty="0" smtClean="0"/>
              <a:t>Graphical Interchange Format</a:t>
            </a:r>
            <a:r>
              <a:rPr lang="ru-RU" sz="1600" dirty="0" smtClean="0"/>
              <a:t>. В этом формате заложен метод сжатия </a:t>
            </a:r>
            <a:r>
              <a:rPr lang="en-US" sz="1600" dirty="0" smtClean="0"/>
              <a:t>LZW</a:t>
            </a:r>
            <a:r>
              <a:rPr lang="ru-RU" sz="1600" dirty="0" smtClean="0"/>
              <a:t>. Сжатие графики происходит без потерь качества. Есть поддержка прозрачного фона (любой один цвет может быть сделан прозрачным), чересстрочного вывода на экран. Однако формат поддерживает не более 256 цветов. Существует термин “анимированный </a:t>
            </a:r>
            <a:r>
              <a:rPr lang="en-US" sz="1600" dirty="0" smtClean="0"/>
              <a:t>GIF</a:t>
            </a:r>
            <a:r>
              <a:rPr lang="ru-RU" sz="1600" dirty="0" smtClean="0"/>
              <a:t> (гиф)”. Им называют картинки, которые “оживают” на </a:t>
            </a:r>
            <a:r>
              <a:rPr lang="ru-RU" sz="1600" dirty="0" err="1" smtClean="0"/>
              <a:t>веб-странице</a:t>
            </a:r>
            <a:r>
              <a:rPr lang="ru-RU" sz="1600" dirty="0" smtClean="0"/>
              <a:t>. Анимированный гиф представляет собой </a:t>
            </a:r>
            <a:r>
              <a:rPr lang="ru-RU" sz="1600" dirty="0" err="1" smtClean="0"/>
              <a:t>слайдфильм</a:t>
            </a:r>
            <a:r>
              <a:rPr lang="ru-RU" sz="1600" dirty="0" smtClean="0"/>
              <a:t>, который проигрывает браузер на </a:t>
            </a:r>
            <a:r>
              <a:rPr lang="ru-RU" sz="1600" dirty="0" err="1" smtClean="0"/>
              <a:t>веб-странице</a:t>
            </a:r>
            <a:r>
              <a:rPr lang="ru-RU" sz="1600" dirty="0" smtClean="0"/>
              <a:t>. Хранение последовательности кадров в одном файле – еще одна отличительная особенность формата </a:t>
            </a:r>
            <a:r>
              <a:rPr lang="en-US" sz="1600" dirty="0" smtClean="0"/>
              <a:t>GIF</a:t>
            </a:r>
            <a:r>
              <a:rPr lang="ru-RU" sz="1600" dirty="0" smtClean="0"/>
              <a:t>.</a:t>
            </a:r>
          </a:p>
          <a:p>
            <a:r>
              <a:rPr lang="en-US" sz="1600" b="1" dirty="0" smtClean="0"/>
              <a:t>PNG</a:t>
            </a:r>
            <a:r>
              <a:rPr lang="ru-RU" sz="1600" dirty="0" smtClean="0"/>
              <a:t> – </a:t>
            </a:r>
            <a:r>
              <a:rPr lang="en-US" sz="1600" dirty="0" smtClean="0"/>
              <a:t>Portable Network Graphics</a:t>
            </a:r>
            <a:r>
              <a:rPr lang="ru-RU" sz="1600" dirty="0" smtClean="0"/>
              <a:t> (компактная сетевая графика). Относительно новый формат, конкурирующий с </a:t>
            </a:r>
            <a:r>
              <a:rPr lang="en-US" sz="1600" dirty="0" smtClean="0"/>
              <a:t>GIF</a:t>
            </a:r>
            <a:r>
              <a:rPr lang="ru-RU" sz="1600" dirty="0" smtClean="0"/>
              <a:t>. Он считается единственным форматом в Интернете, способным поддерживать </a:t>
            </a:r>
            <a:r>
              <a:rPr lang="ru-RU" sz="1600" dirty="0" err="1" smtClean="0"/>
              <a:t>полноцветные</a:t>
            </a:r>
            <a:r>
              <a:rPr lang="ru-RU" sz="1600" dirty="0" smtClean="0"/>
              <a:t> изображения с прозрачным фоном в сжатом состоянии без потерь качества. Так же как </a:t>
            </a:r>
            <a:r>
              <a:rPr lang="en-US" sz="1600" dirty="0" smtClean="0"/>
              <a:t>GIF </a:t>
            </a:r>
            <a:r>
              <a:rPr lang="ru-RU" sz="1600" dirty="0" smtClean="0"/>
              <a:t>и </a:t>
            </a:r>
            <a:r>
              <a:rPr lang="en-US" sz="1600" dirty="0" smtClean="0"/>
              <a:t>JPEG </a:t>
            </a:r>
            <a:r>
              <a:rPr lang="ru-RU" sz="1600" dirty="0" smtClean="0"/>
              <a:t>поддерживает прогрессивную развертку в браузерах (</a:t>
            </a:r>
            <a:r>
              <a:rPr lang="en-US" sz="1600" dirty="0" err="1" smtClean="0"/>
              <a:t>interlased</a:t>
            </a:r>
            <a:r>
              <a:rPr lang="ru-RU" sz="1600" dirty="0" smtClean="0"/>
              <a:t>).</a:t>
            </a:r>
          </a:p>
          <a:p>
            <a:endParaRPr lang="ru-RU" sz="1600"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6700"/>
            <a:ext cx="7571184" cy="457200"/>
          </a:xfrm>
        </p:spPr>
        <p:txBody>
          <a:bodyPr/>
          <a:lstStyle/>
          <a:p>
            <a:r>
              <a:rPr lang="ru-RU" sz="3200" dirty="0" smtClean="0"/>
              <a:t>Графический фон </a:t>
            </a:r>
            <a:r>
              <a:rPr lang="ru-RU" sz="3200" dirty="0" err="1" smtClean="0"/>
              <a:t>веб-страницы</a:t>
            </a:r>
            <a:endParaRPr lang="ru-RU" sz="3200" dirty="0"/>
          </a:p>
        </p:txBody>
      </p:sp>
      <p:sp>
        <p:nvSpPr>
          <p:cNvPr id="3" name="Содержимое 2"/>
          <p:cNvSpPr>
            <a:spLocks noGrp="1"/>
          </p:cNvSpPr>
          <p:nvPr>
            <p:ph idx="1"/>
          </p:nvPr>
        </p:nvSpPr>
        <p:spPr/>
        <p:txBody>
          <a:bodyPr/>
          <a:lstStyle/>
          <a:p>
            <a:pPr>
              <a:buNone/>
            </a:pPr>
            <a:r>
              <a:rPr lang="en-US" dirty="0" smtClean="0"/>
              <a:t>&lt;BODY BACKGROUND = “bgpict15.jpg”&gt;</a:t>
            </a:r>
            <a:endParaRPr lang="ru-RU" dirty="0" smtClean="0"/>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Вставка картинки</a:t>
            </a:r>
            <a:endParaRPr lang="ru-RU" dirty="0"/>
          </a:p>
        </p:txBody>
      </p:sp>
      <p:sp>
        <p:nvSpPr>
          <p:cNvPr id="3" name="Содержимое 2"/>
          <p:cNvSpPr>
            <a:spLocks noGrp="1"/>
          </p:cNvSpPr>
          <p:nvPr>
            <p:ph idx="1"/>
          </p:nvPr>
        </p:nvSpPr>
        <p:spPr/>
        <p:txBody>
          <a:bodyPr/>
          <a:lstStyle/>
          <a:p>
            <a:r>
              <a:rPr lang="en-US" dirty="0" smtClean="0"/>
              <a:t>&lt;</a:t>
            </a:r>
            <a:r>
              <a:rPr lang="en-US" dirty="0" err="1" smtClean="0"/>
              <a:t>img</a:t>
            </a:r>
            <a:r>
              <a:rPr lang="en-US" dirty="0" smtClean="0"/>
              <a:t> </a:t>
            </a:r>
            <a:r>
              <a:rPr lang="en-US" dirty="0" err="1" smtClean="0"/>
              <a:t>src</a:t>
            </a:r>
            <a:r>
              <a:rPr lang="en-US" dirty="0" smtClean="0"/>
              <a:t>=”http://www.sura.ru/dikov/mycat.gif”&gt;</a:t>
            </a:r>
            <a:endParaRPr lang="ru-RU" dirty="0" smtClean="0"/>
          </a:p>
          <a:p>
            <a:endParaRPr lang="ru-RU" dirty="0" smtClean="0"/>
          </a:p>
          <a:p>
            <a:r>
              <a:rPr lang="ru-RU" dirty="0" smtClean="0"/>
              <a:t>&lt;</a:t>
            </a:r>
            <a:r>
              <a:rPr lang="en-US" dirty="0" smtClean="0"/>
              <a:t>IMG SRC</a:t>
            </a:r>
            <a:r>
              <a:rPr lang="ru-RU" dirty="0" smtClean="0"/>
              <a:t>=“путь к  файлу-картинке”&gt;</a:t>
            </a:r>
          </a:p>
          <a:p>
            <a:r>
              <a:rPr lang="ru-RU" dirty="0" smtClean="0"/>
              <a:t>&lt;</a:t>
            </a:r>
            <a:r>
              <a:rPr lang="ru-RU" dirty="0" err="1" smtClean="0"/>
              <a:t>img</a:t>
            </a:r>
            <a:r>
              <a:rPr lang="ru-RU" dirty="0" smtClean="0"/>
              <a:t> </a:t>
            </a:r>
            <a:r>
              <a:rPr lang="ru-RU" dirty="0" err="1" smtClean="0"/>
              <a:t>src</a:t>
            </a:r>
            <a:r>
              <a:rPr lang="ru-RU" dirty="0" smtClean="0"/>
              <a:t> = </a:t>
            </a:r>
            <a:r>
              <a:rPr lang="en-US" dirty="0" smtClean="0"/>
              <a:t>“</a:t>
            </a:r>
            <a:r>
              <a:rPr lang="ru-RU" dirty="0" smtClean="0"/>
              <a:t>alvbull1.gif"&gt; </a:t>
            </a: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6700"/>
            <a:ext cx="7715200" cy="457200"/>
          </a:xfrm>
        </p:spPr>
        <p:txBody>
          <a:bodyPr/>
          <a:lstStyle/>
          <a:p>
            <a:r>
              <a:rPr lang="ru-RU" dirty="0" smtClean="0"/>
              <a:t>Графические маркеры у списка</a:t>
            </a:r>
            <a:endParaRPr lang="ru-RU" dirty="0"/>
          </a:p>
        </p:txBody>
      </p:sp>
      <p:sp>
        <p:nvSpPr>
          <p:cNvPr id="3" name="Содержимое 2"/>
          <p:cNvSpPr>
            <a:spLocks noGrp="1"/>
          </p:cNvSpPr>
          <p:nvPr>
            <p:ph idx="1"/>
          </p:nvPr>
        </p:nvSpPr>
        <p:spPr/>
        <p:txBody>
          <a:bodyPr/>
          <a:lstStyle/>
          <a:p>
            <a:pPr hangingPunct="0">
              <a:buNone/>
            </a:pPr>
            <a:r>
              <a:rPr lang="en-US" dirty="0" smtClean="0"/>
              <a:t>&lt;style type=”text/</a:t>
            </a:r>
            <a:r>
              <a:rPr lang="en-US" dirty="0" err="1" smtClean="0"/>
              <a:t>css</a:t>
            </a:r>
            <a:r>
              <a:rPr lang="en-US" dirty="0" smtClean="0"/>
              <a:t>”&gt;</a:t>
            </a:r>
            <a:endParaRPr lang="ru-RU" dirty="0" smtClean="0"/>
          </a:p>
          <a:p>
            <a:pPr hangingPunct="0">
              <a:buNone/>
            </a:pPr>
            <a:r>
              <a:rPr lang="en-US" dirty="0" smtClean="0"/>
              <a:t>  </a:t>
            </a:r>
            <a:r>
              <a:rPr lang="en-US" dirty="0" err="1" smtClean="0"/>
              <a:t>ul</a:t>
            </a:r>
            <a:r>
              <a:rPr lang="en-US" dirty="0" smtClean="0"/>
              <a:t> {list-style-image: </a:t>
            </a:r>
            <a:r>
              <a:rPr lang="en-US" dirty="0" err="1" smtClean="0"/>
              <a:t>url</a:t>
            </a:r>
            <a:r>
              <a:rPr lang="en-US" dirty="0" smtClean="0"/>
              <a:t>(smiley1_2.gif);</a:t>
            </a:r>
            <a:endParaRPr lang="ru-RU" dirty="0" smtClean="0"/>
          </a:p>
          <a:p>
            <a:pPr hangingPunct="0">
              <a:buNone/>
            </a:pPr>
            <a:r>
              <a:rPr lang="en-US" dirty="0" smtClean="0"/>
              <a:t>        text-align: </a:t>
            </a:r>
            <a:r>
              <a:rPr lang="en-US" dirty="0" err="1" smtClean="0"/>
              <a:t>absmiddle</a:t>
            </a:r>
            <a:r>
              <a:rPr lang="en-US" dirty="0" smtClean="0"/>
              <a:t>;}</a:t>
            </a:r>
            <a:endParaRPr lang="ru-RU" dirty="0" smtClean="0"/>
          </a:p>
          <a:p>
            <a:pPr hangingPunct="0">
              <a:buNone/>
            </a:pPr>
            <a:r>
              <a:rPr lang="en-US" dirty="0" smtClean="0"/>
              <a:t>&lt;/style&gt;</a:t>
            </a:r>
            <a:endParaRPr lang="ru-RU" dirty="0" smtClean="0"/>
          </a:p>
          <a:p>
            <a:pPr hangingPunct="0">
              <a:buNone/>
            </a:pPr>
            <a:r>
              <a:rPr lang="en-US" dirty="0" smtClean="0"/>
              <a:t>&lt;BODY&gt;</a:t>
            </a:r>
            <a:endParaRPr lang="ru-RU" dirty="0" smtClean="0"/>
          </a:p>
          <a:p>
            <a:pPr hangingPunct="0">
              <a:buNone/>
            </a:pPr>
            <a:r>
              <a:rPr lang="en-US" dirty="0" smtClean="0"/>
              <a:t>&lt;UL&gt;</a:t>
            </a:r>
            <a:endParaRPr lang="ru-RU" dirty="0" smtClean="0"/>
          </a:p>
          <a:p>
            <a:pPr hangingPunct="0">
              <a:buNone/>
            </a:pPr>
            <a:r>
              <a:rPr lang="en-US" dirty="0" smtClean="0"/>
              <a:t>&lt;LI&gt;</a:t>
            </a:r>
            <a:r>
              <a:rPr lang="ru-RU" dirty="0" smtClean="0"/>
              <a:t>Моцарт  </a:t>
            </a:r>
            <a:r>
              <a:rPr lang="en-US" dirty="0" smtClean="0"/>
              <a:t>&lt;/LI&gt; &lt;LI&gt;</a:t>
            </a:r>
            <a:r>
              <a:rPr lang="ru-RU" dirty="0" err="1" smtClean="0"/>
              <a:t>Вивальди</a:t>
            </a:r>
            <a:r>
              <a:rPr lang="en-US" dirty="0" smtClean="0"/>
              <a:t>&lt;/LI&gt;</a:t>
            </a:r>
            <a:endParaRPr lang="ru-RU" dirty="0" smtClean="0"/>
          </a:p>
          <a:p>
            <a:pPr hangingPunct="0">
              <a:buNone/>
            </a:pPr>
            <a:r>
              <a:rPr lang="en-US" dirty="0" smtClean="0"/>
              <a:t>&lt;LI&gt;</a:t>
            </a:r>
            <a:r>
              <a:rPr lang="ru-RU" dirty="0" smtClean="0"/>
              <a:t>Бетховен</a:t>
            </a:r>
            <a:r>
              <a:rPr lang="en-US" dirty="0" smtClean="0"/>
              <a:t>&lt;/LI&gt; &lt;LI&gt;</a:t>
            </a:r>
            <a:r>
              <a:rPr lang="ru-RU" dirty="0" smtClean="0"/>
              <a:t>Паганини</a:t>
            </a:r>
            <a:r>
              <a:rPr lang="en-US" dirty="0" smtClean="0"/>
              <a:t>&lt;/LI&gt;</a:t>
            </a:r>
            <a:endParaRPr lang="ru-RU" dirty="0" smtClean="0"/>
          </a:p>
          <a:p>
            <a:pPr hangingPunct="0">
              <a:buNone/>
            </a:pPr>
            <a:r>
              <a:rPr lang="ru-RU" dirty="0" smtClean="0"/>
              <a:t>&lt;/</a:t>
            </a:r>
            <a:r>
              <a:rPr lang="en-US" dirty="0" smtClean="0"/>
              <a:t>UL</a:t>
            </a:r>
            <a:r>
              <a:rPr lang="ru-RU" dirty="0" smtClean="0"/>
              <a:t>&gt;</a:t>
            </a:r>
          </a:p>
          <a:p>
            <a:pPr>
              <a:buNone/>
            </a:pPr>
            <a:r>
              <a:rPr lang="en-US" dirty="0" smtClean="0"/>
              <a:t>&lt;/BODY&gt;</a:t>
            </a: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i="1" dirty="0" smtClean="0"/>
              <a:t>ГИПЕРССЫЛКИ</a:t>
            </a: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pic>
        <p:nvPicPr>
          <p:cNvPr id="23554" name="Рисунок 177" descr="political%20blogosphere"/>
          <p:cNvPicPr>
            <a:picLocks noChangeAspect="1" noChangeArrowheads="1"/>
          </p:cNvPicPr>
          <p:nvPr/>
        </p:nvPicPr>
        <p:blipFill>
          <a:blip r:embed="rId2" cstate="print">
            <a:grayscl/>
          </a:blip>
          <a:srcRect/>
          <a:stretch>
            <a:fillRect/>
          </a:stretch>
        </p:blipFill>
        <p:spPr bwMode="auto">
          <a:xfrm>
            <a:off x="755576" y="1124744"/>
            <a:ext cx="4393771" cy="2880320"/>
          </a:xfrm>
          <a:prstGeom prst="rect">
            <a:avLst/>
          </a:prstGeom>
          <a:noFill/>
          <a:ln w="9525">
            <a:noFill/>
            <a:miter lim="800000"/>
            <a:headEnd/>
            <a:tailEnd/>
          </a:ln>
        </p:spPr>
      </p:pic>
      <p:sp>
        <p:nvSpPr>
          <p:cNvPr id="23555" name="Rectangle 3"/>
          <p:cNvSpPr>
            <a:spLocks noChangeArrowheads="1"/>
          </p:cNvSpPr>
          <p:nvPr/>
        </p:nvSpPr>
        <p:spPr bwMode="auto">
          <a:xfrm>
            <a:off x="395536" y="4149080"/>
            <a:ext cx="5328592" cy="6052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 1. Связи в гипертексте</a:t>
            </a:r>
            <a:endParaRPr kumimoji="0" 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(Связи между американскими политическими </a:t>
            </a:r>
            <a:r>
              <a:rPr kumimoji="0" lang="ru-RU"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блогами</a:t>
            </a:r>
            <a:r>
              <a:rPr kumimoji="0" lang="ru-RU" sz="1000" b="0" i="0" u="none" strike="noStrike" cap="none" normalizeH="0" baseline="30000" dirty="0" smtClean="0">
                <a:ln>
                  <a:noFill/>
                </a:ln>
                <a:solidFill>
                  <a:schemeClr val="tx1"/>
                </a:solidFill>
                <a:effectLst/>
                <a:latin typeface="Times New Roman" pitchFamily="18" charset="0"/>
                <a:ea typeface="Times New Roman" pitchFamily="18" charset="0"/>
                <a:cs typeface="Arial" pitchFamily="34" charset="0"/>
                <a:sym typeface="Wingdings" pitchFamily="2" charset="2"/>
                <a:hlinkClick r:id=""/>
              </a:rPr>
              <a:t></a:t>
            </a:r>
            <a:r>
              <a:rPr kumimoji="0" lang="ru-RU"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sz="600" b="0" i="0" u="none" strike="noStrike" cap="none" normalizeH="0" baseline="30000" dirty="0" smtClean="0">
              <a:ln>
                <a:noFill/>
              </a:ln>
              <a:solidFill>
                <a:schemeClr val="tx1"/>
              </a:solidFill>
              <a:effectLst/>
              <a:latin typeface="Times New Roman" pitchFamily="18" charset="0"/>
              <a:cs typeface="Arial" pitchFamily="34" charset="0"/>
              <a:sym typeface="Wingdings" pitchFamily="2"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000" b="0" i="0" u="none" strike="noStrike" cap="none" normalizeH="0" baseline="30000" dirty="0" smtClean="0">
                <a:ln>
                  <a:noFill/>
                </a:ln>
                <a:solidFill>
                  <a:schemeClr val="tx1"/>
                </a:solidFill>
                <a:effectLst/>
                <a:latin typeface="Times New Roman" pitchFamily="18" charset="0"/>
                <a:ea typeface="Times New Roman" pitchFamily="18" charset="0"/>
                <a:cs typeface="Arial" pitchFamily="34" charset="0"/>
                <a:sym typeface="Wingdings" pitchFamily="2" charset="2"/>
              </a:rPr>
              <a:t/>
            </a:r>
            <a:br>
              <a:rPr kumimoji="0" lang="ru-RU" sz="1000" b="0" i="0" u="none" strike="noStrike" cap="none" normalizeH="0" baseline="30000" dirty="0" smtClean="0">
                <a:ln>
                  <a:noFill/>
                </a:ln>
                <a:solidFill>
                  <a:schemeClr val="tx1"/>
                </a:solidFill>
                <a:effectLst/>
                <a:latin typeface="Times New Roman" pitchFamily="18" charset="0"/>
                <a:ea typeface="Times New Roman" pitchFamily="18" charset="0"/>
                <a:cs typeface="Arial" pitchFamily="34" charset="0"/>
                <a:sym typeface="Wingdings" pitchFamily="2" charset="2"/>
              </a:rPr>
            </a:br>
            <a:endParaRPr kumimoji="0" lang="ru-RU" sz="1000" b="0" i="0" u="none" strike="noStrike" cap="none" normalizeH="0" baseline="30000" dirty="0" smtClean="0">
              <a:ln>
                <a:noFill/>
              </a:ln>
              <a:solidFill>
                <a:schemeClr val="tx1"/>
              </a:solidFill>
              <a:effectLst/>
              <a:latin typeface="Times New Roman" pitchFamily="18" charset="0"/>
              <a:ea typeface="Times New Roman" pitchFamily="18" charset="0"/>
              <a:cs typeface="Arial" pitchFamily="34" charset="0"/>
              <a:sym typeface="Wingdings" pitchFamily="2" charset="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Динамический HTML</a:t>
            </a:r>
            <a:endParaRPr lang="en-US" dirty="0"/>
          </a:p>
        </p:txBody>
      </p:sp>
      <p:grpSp>
        <p:nvGrpSpPr>
          <p:cNvPr id="5" name="Diagram 1"/>
          <p:cNvGrpSpPr>
            <a:grpSpLocks noGrp="1" noChangeAspect="1"/>
          </p:cNvGrpSpPr>
          <p:nvPr/>
        </p:nvGrpSpPr>
        <p:grpSpPr bwMode="auto">
          <a:xfrm>
            <a:off x="533400" y="1219200"/>
            <a:ext cx="8153400" cy="5181600"/>
            <a:chOff x="2104" y="1868"/>
            <a:chExt cx="4212" cy="4212"/>
          </a:xfrm>
        </p:grpSpPr>
        <p:graphicFrame>
          <p:nvGraphicFramePr>
            <p:cNvPr id="6" name="Схема 5"/>
            <p:cNvGraphicFramePr/>
            <p:nvPr/>
          </p:nvGraphicFramePr>
          <p:xfrm>
            <a:off x="2104" y="1868"/>
            <a:ext cx="4212" cy="4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Box 2"/>
            <p:cNvSpPr txBox="1">
              <a:spLocks noChangeArrowheads="1"/>
            </p:cNvSpPr>
            <p:nvPr/>
          </p:nvSpPr>
          <p:spPr bwMode="auto">
            <a:xfrm>
              <a:off x="3554" y="3408"/>
              <a:ext cx="1397" cy="692"/>
            </a:xfrm>
            <a:prstGeom prst="rect">
              <a:avLst/>
            </a:prstGeom>
            <a:noFill/>
            <a:ln w="9525">
              <a:noFill/>
              <a:miter lim="800000"/>
              <a:headEnd/>
              <a:tailEnd/>
            </a:ln>
          </p:spPr>
          <p:txBody>
            <a:bodyPr/>
            <a:lstStyle/>
            <a:p>
              <a:pPr algn="ctr"/>
              <a:r>
                <a:rPr lang="en-US" sz="3200">
                  <a:cs typeface="Times New Roman" pitchFamily="18" charset="0"/>
                </a:rPr>
                <a:t>DOM</a:t>
              </a: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ru-RU" dirty="0" smtClean="0"/>
              <a:t>Создать </a:t>
            </a:r>
            <a:r>
              <a:rPr lang="ru-RU" i="1" dirty="0" smtClean="0"/>
              <a:t>гипертекстовую ссылку</a:t>
            </a:r>
            <a:r>
              <a:rPr lang="ru-RU" dirty="0" smtClean="0"/>
              <a:t> можно тегом </a:t>
            </a:r>
            <a:r>
              <a:rPr lang="ru-RU" b="1" dirty="0" smtClean="0"/>
              <a:t>&lt;A&gt;</a:t>
            </a:r>
            <a:r>
              <a:rPr lang="ru-RU" dirty="0" smtClean="0"/>
              <a:t> (от англ. </a:t>
            </a:r>
            <a:r>
              <a:rPr lang="ru-RU" dirty="0" err="1" smtClean="0"/>
              <a:t>Anchor</a:t>
            </a:r>
            <a:r>
              <a:rPr lang="ru-RU" dirty="0" smtClean="0"/>
              <a:t> – якорь), который употребляется с параметром HREF, от слова </a:t>
            </a:r>
            <a:r>
              <a:rPr lang="ru-RU" dirty="0" err="1" smtClean="0"/>
              <a:t>HyperREFerence</a:t>
            </a:r>
            <a:r>
              <a:rPr lang="ru-RU" dirty="0" smtClean="0"/>
              <a:t> – гиперссылка. Значением параметра HREF может быть URL – </a:t>
            </a:r>
            <a:r>
              <a:rPr lang="ru-RU" dirty="0" err="1" smtClean="0"/>
              <a:t>Uniform</a:t>
            </a:r>
            <a:r>
              <a:rPr lang="ru-RU" dirty="0" smtClean="0"/>
              <a:t> </a:t>
            </a:r>
            <a:r>
              <a:rPr lang="ru-RU" dirty="0" err="1" smtClean="0"/>
              <a:t>Resource</a:t>
            </a:r>
            <a:r>
              <a:rPr lang="ru-RU" dirty="0" smtClean="0"/>
              <a:t> </a:t>
            </a:r>
            <a:r>
              <a:rPr lang="ru-RU" dirty="0" err="1" smtClean="0"/>
              <a:t>Locator</a:t>
            </a:r>
            <a:r>
              <a:rPr lang="ru-RU" dirty="0" smtClean="0"/>
              <a:t> (универсальный указатель ресурса). URL представляет собой следующую схему: </a:t>
            </a:r>
            <a:r>
              <a:rPr lang="ru-RU" i="1" dirty="0" smtClean="0"/>
              <a:t>Протокол://сервер/путь к файлу</a:t>
            </a:r>
            <a:r>
              <a:rPr lang="ru-RU" dirty="0" smtClean="0"/>
              <a:t>. Имя главной страницы </a:t>
            </a:r>
            <a:r>
              <a:rPr lang="ru-RU" dirty="0" err="1" smtClean="0"/>
              <a:t>веб-сайта</a:t>
            </a:r>
            <a:r>
              <a:rPr lang="ru-RU" dirty="0" smtClean="0"/>
              <a:t> не указывается, так как браузеры его знают как </a:t>
            </a:r>
            <a:r>
              <a:rPr lang="en-US" dirty="0" smtClean="0"/>
              <a:t>index</a:t>
            </a:r>
            <a:r>
              <a:rPr lang="ru-RU" dirty="0" smtClean="0"/>
              <a:t>.</a:t>
            </a:r>
            <a:r>
              <a:rPr lang="en-US" dirty="0" smtClean="0"/>
              <a:t>html</a:t>
            </a:r>
            <a:endParaRPr lang="ru-RU" dirty="0" smtClean="0"/>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
        <p:nvSpPr>
          <p:cNvPr id="31745" name="Rectangle 1"/>
          <p:cNvSpPr>
            <a:spLocks noChangeArrowheads="1"/>
          </p:cNvSpPr>
          <p:nvPr/>
        </p:nvSpPr>
        <p:spPr bwMode="auto">
          <a:xfrm>
            <a:off x="179512" y="260648"/>
            <a:ext cx="865653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&lt;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 HREF</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http</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www</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t>
            </a:r>
            <a:r>
              <a:rPr kumimoji="0" lang="en-US" sz="2400" b="0" i="0" u="none" strike="noStrike" cap="none" normalizeH="0" baseline="0" dirty="0" err="1" smtClean="0">
                <a:ln>
                  <a:noFill/>
                </a:ln>
                <a:solidFill>
                  <a:schemeClr val="tx1"/>
                </a:solidFill>
                <a:effectLst/>
                <a:latin typeface="Comic Sans MS" pitchFamily="66" charset="0"/>
                <a:ea typeface="Times New Roman" pitchFamily="18" charset="0"/>
                <a:cs typeface="Times New Roman" pitchFamily="18" charset="0"/>
              </a:rPr>
              <a:t>penza</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t>
            </a:r>
            <a:r>
              <a:rPr kumimoji="0" lang="en-US" sz="2400" b="0" i="0" u="none" strike="noStrike" cap="none" normalizeH="0" baseline="0" dirty="0" err="1" smtClean="0">
                <a:ln>
                  <a:noFill/>
                </a:ln>
                <a:solidFill>
                  <a:schemeClr val="tx1"/>
                </a:solidFill>
                <a:effectLst/>
                <a:latin typeface="Comic Sans MS" pitchFamily="66" charset="0"/>
                <a:ea typeface="Times New Roman" pitchFamily="18" charset="0"/>
                <a:cs typeface="Times New Roman" pitchFamily="18" charset="0"/>
              </a:rPr>
              <a:t>vt</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t>
            </a:r>
            <a:r>
              <a:rPr kumimoji="0" lang="en-US" sz="2400" b="0" i="0" u="none" strike="noStrike" cap="none" normalizeH="0" baseline="0" dirty="0" err="1" smtClean="0">
                <a:ln>
                  <a:noFill/>
                </a:ln>
                <a:solidFill>
                  <a:schemeClr val="tx1"/>
                </a:solidFill>
                <a:effectLst/>
                <a:latin typeface="Comic Sans MS" pitchFamily="66" charset="0"/>
                <a:ea typeface="Times New Roman" pitchFamily="18" charset="0"/>
                <a:cs typeface="Times New Roman" pitchFamily="18" charset="0"/>
              </a:rPr>
              <a:t>ru</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/”&gt; </a:t>
            </a:r>
            <a:r>
              <a:rPr kumimoji="0" lang="ru-RU" sz="2400" b="0" i="0" u="none" strike="noStrike" cap="none" normalizeH="0" baseline="0" dirty="0" err="1" smtClean="0">
                <a:ln>
                  <a:noFill/>
                </a:ln>
                <a:solidFill>
                  <a:schemeClr val="tx1"/>
                </a:solidFill>
                <a:effectLst/>
                <a:latin typeface="Comic Sans MS" pitchFamily="66" charset="0"/>
                <a:ea typeface="Times New Roman" pitchFamily="18" charset="0"/>
                <a:cs typeface="Times New Roman" pitchFamily="18" charset="0"/>
              </a:rPr>
              <a:t>Волгателеком</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&lt;/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A</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&gt;</a:t>
            </a:r>
            <a:endParaRPr kumimoji="0" lang="ru-RU"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t>ВНУТРЕННИЕ ССЫЛКИ И УКАЗАТЕЛИ</a:t>
            </a:r>
            <a:endParaRPr lang="ru-RU" sz="2400" dirty="0"/>
          </a:p>
        </p:txBody>
      </p:sp>
      <p:sp>
        <p:nvSpPr>
          <p:cNvPr id="3" name="Содержимое 2"/>
          <p:cNvSpPr>
            <a:spLocks noGrp="1"/>
          </p:cNvSpPr>
          <p:nvPr>
            <p:ph idx="1"/>
          </p:nvPr>
        </p:nvSpPr>
        <p:spPr/>
        <p:txBody>
          <a:bodyPr/>
          <a:lstStyle/>
          <a:p>
            <a:r>
              <a:rPr lang="ru-RU" dirty="0" smtClean="0"/>
              <a:t>&lt;</a:t>
            </a:r>
            <a:r>
              <a:rPr lang="en-US" dirty="0" smtClean="0"/>
              <a:t>A HREF</a:t>
            </a:r>
            <a:r>
              <a:rPr lang="ru-RU" dirty="0" smtClean="0"/>
              <a:t> = "</a:t>
            </a:r>
            <a:r>
              <a:rPr lang="en-US" dirty="0" err="1" smtClean="0"/>
              <a:t>fotogalary</a:t>
            </a:r>
            <a:r>
              <a:rPr lang="ru-RU" dirty="0" smtClean="0"/>
              <a:t>.</a:t>
            </a:r>
            <a:r>
              <a:rPr lang="en-US" dirty="0" smtClean="0"/>
              <a:t>html</a:t>
            </a:r>
            <a:r>
              <a:rPr lang="ru-RU" dirty="0" smtClean="0"/>
              <a:t>"&gt; Галерея фотографий &lt;/</a:t>
            </a:r>
            <a:r>
              <a:rPr lang="en-US" dirty="0" smtClean="0"/>
              <a:t>A</a:t>
            </a:r>
            <a:r>
              <a:rPr lang="ru-RU" dirty="0" smtClean="0"/>
              <a:t>&gt;</a:t>
            </a:r>
          </a:p>
          <a:p>
            <a:r>
              <a:rPr lang="en-US" dirty="0" smtClean="0"/>
              <a:t>&lt;A HREF = "../../index.html"&gt; </a:t>
            </a:r>
            <a:r>
              <a:rPr lang="ru-RU" dirty="0" smtClean="0"/>
              <a:t>На главную &lt;/</a:t>
            </a:r>
            <a:r>
              <a:rPr lang="en-US" dirty="0" smtClean="0"/>
              <a:t>A</a:t>
            </a:r>
            <a:r>
              <a:rPr lang="ru-RU" dirty="0" smtClean="0"/>
              <a:t>&gt;</a:t>
            </a:r>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a:t>
            </a:r>
            <a:r>
              <a:rPr lang="ru-RU" dirty="0" err="1" smtClean="0"/>
              <a:t>труктура</a:t>
            </a:r>
            <a:r>
              <a:rPr lang="ru-RU" dirty="0" smtClean="0"/>
              <a:t> узла</a:t>
            </a: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
        <p:nvSpPr>
          <p:cNvPr id="32783"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32769" name="Group 1"/>
          <p:cNvGrpSpPr>
            <a:grpSpLocks/>
          </p:cNvGrpSpPr>
          <p:nvPr/>
        </p:nvGrpSpPr>
        <p:grpSpPr bwMode="auto">
          <a:xfrm>
            <a:off x="1043608" y="1268760"/>
            <a:ext cx="3627438" cy="1263650"/>
            <a:chOff x="1354" y="4543"/>
            <a:chExt cx="5712" cy="2682"/>
          </a:xfrm>
        </p:grpSpPr>
        <p:sp>
          <p:nvSpPr>
            <p:cNvPr id="32782" name="Rectangle 14"/>
            <p:cNvSpPr>
              <a:spLocks noChangeArrowheads="1"/>
            </p:cNvSpPr>
            <p:nvPr/>
          </p:nvSpPr>
          <p:spPr bwMode="auto">
            <a:xfrm>
              <a:off x="2602" y="4543"/>
              <a:ext cx="1314" cy="111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Главная</a:t>
              </a:r>
              <a:b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страница</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2781" name="Rectangle 13"/>
            <p:cNvSpPr>
              <a:spLocks noChangeArrowheads="1"/>
            </p:cNvSpPr>
            <p:nvPr/>
          </p:nvSpPr>
          <p:spPr bwMode="auto">
            <a:xfrm>
              <a:off x="1354" y="6235"/>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780" name="Rectangle 12"/>
            <p:cNvSpPr>
              <a:spLocks noChangeArrowheads="1"/>
            </p:cNvSpPr>
            <p:nvPr/>
          </p:nvSpPr>
          <p:spPr bwMode="auto">
            <a:xfrm>
              <a:off x="2866" y="6235"/>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779" name="Rectangle 11"/>
            <p:cNvSpPr>
              <a:spLocks noChangeArrowheads="1"/>
            </p:cNvSpPr>
            <p:nvPr/>
          </p:nvSpPr>
          <p:spPr bwMode="auto">
            <a:xfrm>
              <a:off x="4414" y="6235"/>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778" name="Rectangle 10"/>
            <p:cNvSpPr>
              <a:spLocks noChangeArrowheads="1"/>
            </p:cNvSpPr>
            <p:nvPr/>
          </p:nvSpPr>
          <p:spPr bwMode="auto">
            <a:xfrm>
              <a:off x="6076" y="6235"/>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777" name="Line 9"/>
            <p:cNvSpPr>
              <a:spLocks noChangeShapeType="1"/>
            </p:cNvSpPr>
            <p:nvPr/>
          </p:nvSpPr>
          <p:spPr bwMode="auto">
            <a:xfrm flipH="1">
              <a:off x="1624" y="5167"/>
              <a:ext cx="918" cy="996"/>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6" name="Line 8"/>
            <p:cNvSpPr>
              <a:spLocks noChangeShapeType="1"/>
            </p:cNvSpPr>
            <p:nvPr/>
          </p:nvSpPr>
          <p:spPr bwMode="auto">
            <a:xfrm flipV="1">
              <a:off x="1852" y="5413"/>
              <a:ext cx="690" cy="786"/>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5" name="Line 7"/>
            <p:cNvSpPr>
              <a:spLocks noChangeShapeType="1"/>
            </p:cNvSpPr>
            <p:nvPr/>
          </p:nvSpPr>
          <p:spPr bwMode="auto">
            <a:xfrm>
              <a:off x="3268" y="5689"/>
              <a:ext cx="0" cy="498"/>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4" name="Line 6"/>
            <p:cNvSpPr>
              <a:spLocks noChangeShapeType="1"/>
            </p:cNvSpPr>
            <p:nvPr/>
          </p:nvSpPr>
          <p:spPr bwMode="auto">
            <a:xfrm flipV="1">
              <a:off x="3454" y="5677"/>
              <a:ext cx="0" cy="534"/>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3" name="Line 5"/>
            <p:cNvSpPr>
              <a:spLocks noChangeShapeType="1"/>
            </p:cNvSpPr>
            <p:nvPr/>
          </p:nvSpPr>
          <p:spPr bwMode="auto">
            <a:xfrm>
              <a:off x="3934" y="5509"/>
              <a:ext cx="798" cy="678"/>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2" name="Line 4"/>
            <p:cNvSpPr>
              <a:spLocks noChangeShapeType="1"/>
            </p:cNvSpPr>
            <p:nvPr/>
          </p:nvSpPr>
          <p:spPr bwMode="auto">
            <a:xfrm flipH="1" flipV="1">
              <a:off x="3958" y="5341"/>
              <a:ext cx="990" cy="87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1" name="Line 3"/>
            <p:cNvSpPr>
              <a:spLocks noChangeShapeType="1"/>
            </p:cNvSpPr>
            <p:nvPr/>
          </p:nvSpPr>
          <p:spPr bwMode="auto">
            <a:xfrm>
              <a:off x="3946" y="4723"/>
              <a:ext cx="2802" cy="1404"/>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770" name="Line 2"/>
            <p:cNvSpPr>
              <a:spLocks noChangeShapeType="1"/>
            </p:cNvSpPr>
            <p:nvPr/>
          </p:nvSpPr>
          <p:spPr bwMode="auto">
            <a:xfrm flipH="1" flipV="1">
              <a:off x="3982" y="4939"/>
              <a:ext cx="2466" cy="1248"/>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sp>
        <p:nvSpPr>
          <p:cNvPr id="32808" name="Rectangle 4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32785" name="Group 17"/>
          <p:cNvGrpSpPr>
            <a:grpSpLocks/>
          </p:cNvGrpSpPr>
          <p:nvPr/>
        </p:nvGrpSpPr>
        <p:grpSpPr bwMode="auto">
          <a:xfrm>
            <a:off x="1619672" y="3573016"/>
            <a:ext cx="2733675" cy="1246188"/>
            <a:chOff x="1269" y="1163"/>
            <a:chExt cx="5514" cy="2826"/>
          </a:xfrm>
        </p:grpSpPr>
        <p:sp>
          <p:nvSpPr>
            <p:cNvPr id="32807" name="Rectangle 39"/>
            <p:cNvSpPr>
              <a:spLocks noChangeArrowheads="1"/>
            </p:cNvSpPr>
            <p:nvPr/>
          </p:nvSpPr>
          <p:spPr bwMode="auto">
            <a:xfrm>
              <a:off x="1269" y="1163"/>
              <a:ext cx="996" cy="996"/>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06" name="Rectangle 38"/>
            <p:cNvSpPr>
              <a:spLocks noChangeArrowheads="1"/>
            </p:cNvSpPr>
            <p:nvPr/>
          </p:nvSpPr>
          <p:spPr bwMode="auto">
            <a:xfrm>
              <a:off x="2781" y="1805"/>
              <a:ext cx="996" cy="996"/>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05" name="Rectangle 37"/>
            <p:cNvSpPr>
              <a:spLocks noChangeArrowheads="1"/>
            </p:cNvSpPr>
            <p:nvPr/>
          </p:nvSpPr>
          <p:spPr bwMode="auto">
            <a:xfrm>
              <a:off x="4323" y="2339"/>
              <a:ext cx="996" cy="996"/>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04" name="Rectangle 36"/>
            <p:cNvSpPr>
              <a:spLocks noChangeArrowheads="1"/>
            </p:cNvSpPr>
            <p:nvPr/>
          </p:nvSpPr>
          <p:spPr bwMode="auto">
            <a:xfrm>
              <a:off x="5787" y="2993"/>
              <a:ext cx="996" cy="996"/>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grpSp>
          <p:nvGrpSpPr>
            <p:cNvPr id="32801" name="Group 33"/>
            <p:cNvGrpSpPr>
              <a:grpSpLocks/>
            </p:cNvGrpSpPr>
            <p:nvPr/>
          </p:nvGrpSpPr>
          <p:grpSpPr bwMode="auto">
            <a:xfrm>
              <a:off x="2277" y="1439"/>
              <a:ext cx="786" cy="354"/>
              <a:chOff x="2277" y="1439"/>
              <a:chExt cx="786" cy="354"/>
            </a:xfrm>
          </p:grpSpPr>
          <p:sp>
            <p:nvSpPr>
              <p:cNvPr id="32803" name="Line 35"/>
              <p:cNvSpPr>
                <a:spLocks noChangeShapeType="1"/>
              </p:cNvSpPr>
              <p:nvPr/>
            </p:nvSpPr>
            <p:spPr bwMode="auto">
              <a:xfrm>
                <a:off x="2277" y="1439"/>
                <a:ext cx="774" cy="0"/>
              </a:xfrm>
              <a:prstGeom prst="line">
                <a:avLst/>
              </a:prstGeom>
              <a:noFill/>
              <a:ln w="19050">
                <a:solidFill>
                  <a:schemeClr val="accent1">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2802" name="Line 34"/>
              <p:cNvSpPr>
                <a:spLocks noChangeShapeType="1"/>
              </p:cNvSpPr>
              <p:nvPr/>
            </p:nvSpPr>
            <p:spPr bwMode="auto">
              <a:xfrm>
                <a:off x="3063" y="1439"/>
                <a:ext cx="0" cy="354"/>
              </a:xfrm>
              <a:prstGeom prst="line">
                <a:avLst/>
              </a:prstGeom>
              <a:noFill/>
              <a:ln w="9525">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nvGrpSpPr>
            <p:cNvPr id="32798" name="Group 30"/>
            <p:cNvGrpSpPr>
              <a:grpSpLocks/>
            </p:cNvGrpSpPr>
            <p:nvPr/>
          </p:nvGrpSpPr>
          <p:grpSpPr bwMode="auto">
            <a:xfrm>
              <a:off x="3789" y="1973"/>
              <a:ext cx="786" cy="354"/>
              <a:chOff x="2277" y="1439"/>
              <a:chExt cx="786" cy="354"/>
            </a:xfrm>
          </p:grpSpPr>
          <p:sp>
            <p:nvSpPr>
              <p:cNvPr id="32800" name="Line 32"/>
              <p:cNvSpPr>
                <a:spLocks noChangeShapeType="1"/>
              </p:cNvSpPr>
              <p:nvPr/>
            </p:nvSpPr>
            <p:spPr bwMode="auto">
              <a:xfrm>
                <a:off x="2277" y="1439"/>
                <a:ext cx="774" cy="0"/>
              </a:xfrm>
              <a:prstGeom prst="line">
                <a:avLst/>
              </a:prstGeom>
              <a:noFill/>
              <a:ln w="19050">
                <a:solidFill>
                  <a:schemeClr val="accent1">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2799" name="Line 31"/>
              <p:cNvSpPr>
                <a:spLocks noChangeShapeType="1"/>
              </p:cNvSpPr>
              <p:nvPr/>
            </p:nvSpPr>
            <p:spPr bwMode="auto">
              <a:xfrm>
                <a:off x="3063" y="1439"/>
                <a:ext cx="0" cy="354"/>
              </a:xfrm>
              <a:prstGeom prst="line">
                <a:avLst/>
              </a:prstGeom>
              <a:noFill/>
              <a:ln w="9525">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nvGrpSpPr>
            <p:cNvPr id="32795" name="Group 27"/>
            <p:cNvGrpSpPr>
              <a:grpSpLocks/>
            </p:cNvGrpSpPr>
            <p:nvPr/>
          </p:nvGrpSpPr>
          <p:grpSpPr bwMode="auto">
            <a:xfrm>
              <a:off x="5319" y="2627"/>
              <a:ext cx="786" cy="354"/>
              <a:chOff x="2277" y="1439"/>
              <a:chExt cx="786" cy="354"/>
            </a:xfrm>
          </p:grpSpPr>
          <p:sp>
            <p:nvSpPr>
              <p:cNvPr id="32797" name="Line 29"/>
              <p:cNvSpPr>
                <a:spLocks noChangeShapeType="1"/>
              </p:cNvSpPr>
              <p:nvPr/>
            </p:nvSpPr>
            <p:spPr bwMode="auto">
              <a:xfrm>
                <a:off x="2277" y="1439"/>
                <a:ext cx="774" cy="0"/>
              </a:xfrm>
              <a:prstGeom prst="line">
                <a:avLst/>
              </a:prstGeom>
              <a:noFill/>
              <a:ln w="19050">
                <a:solidFill>
                  <a:schemeClr val="accent1">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2796" name="Line 28"/>
              <p:cNvSpPr>
                <a:spLocks noChangeShapeType="1"/>
              </p:cNvSpPr>
              <p:nvPr/>
            </p:nvSpPr>
            <p:spPr bwMode="auto">
              <a:xfrm>
                <a:off x="3063" y="1439"/>
                <a:ext cx="0" cy="354"/>
              </a:xfrm>
              <a:prstGeom prst="line">
                <a:avLst/>
              </a:prstGeom>
              <a:noFill/>
              <a:ln w="9525">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nvGrpSpPr>
            <p:cNvPr id="32792" name="Group 24"/>
            <p:cNvGrpSpPr>
              <a:grpSpLocks/>
            </p:cNvGrpSpPr>
            <p:nvPr/>
          </p:nvGrpSpPr>
          <p:grpSpPr bwMode="auto">
            <a:xfrm flipH="1" flipV="1">
              <a:off x="1983" y="2165"/>
              <a:ext cx="786" cy="354"/>
              <a:chOff x="2277" y="1439"/>
              <a:chExt cx="786" cy="354"/>
            </a:xfrm>
          </p:grpSpPr>
          <p:sp>
            <p:nvSpPr>
              <p:cNvPr id="32794" name="Line 26"/>
              <p:cNvSpPr>
                <a:spLocks noChangeShapeType="1"/>
              </p:cNvSpPr>
              <p:nvPr/>
            </p:nvSpPr>
            <p:spPr bwMode="auto">
              <a:xfrm>
                <a:off x="2277" y="1439"/>
                <a:ext cx="774" cy="0"/>
              </a:xfrm>
              <a:prstGeom prst="line">
                <a:avLst/>
              </a:prstGeom>
              <a:noFill/>
              <a:ln w="19050">
                <a:solidFill>
                  <a:schemeClr val="accent1">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2793" name="Line 25"/>
              <p:cNvSpPr>
                <a:spLocks noChangeShapeType="1"/>
              </p:cNvSpPr>
              <p:nvPr/>
            </p:nvSpPr>
            <p:spPr bwMode="auto">
              <a:xfrm>
                <a:off x="3063" y="1439"/>
                <a:ext cx="0" cy="354"/>
              </a:xfrm>
              <a:prstGeom prst="line">
                <a:avLst/>
              </a:prstGeom>
              <a:noFill/>
              <a:ln w="9525">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nvGrpSpPr>
            <p:cNvPr id="32789" name="Group 21"/>
            <p:cNvGrpSpPr>
              <a:grpSpLocks/>
            </p:cNvGrpSpPr>
            <p:nvPr/>
          </p:nvGrpSpPr>
          <p:grpSpPr bwMode="auto">
            <a:xfrm flipH="1" flipV="1">
              <a:off x="3519" y="2801"/>
              <a:ext cx="786" cy="354"/>
              <a:chOff x="2277" y="1439"/>
              <a:chExt cx="786" cy="354"/>
            </a:xfrm>
          </p:grpSpPr>
          <p:sp>
            <p:nvSpPr>
              <p:cNvPr id="32791" name="Line 23"/>
              <p:cNvSpPr>
                <a:spLocks noChangeShapeType="1"/>
              </p:cNvSpPr>
              <p:nvPr/>
            </p:nvSpPr>
            <p:spPr bwMode="auto">
              <a:xfrm>
                <a:off x="2277" y="1439"/>
                <a:ext cx="774" cy="0"/>
              </a:xfrm>
              <a:prstGeom prst="line">
                <a:avLst/>
              </a:prstGeom>
              <a:noFill/>
              <a:ln w="19050">
                <a:solidFill>
                  <a:schemeClr val="accent1">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2790" name="Line 22"/>
              <p:cNvSpPr>
                <a:spLocks noChangeShapeType="1"/>
              </p:cNvSpPr>
              <p:nvPr/>
            </p:nvSpPr>
            <p:spPr bwMode="auto">
              <a:xfrm>
                <a:off x="3063" y="1439"/>
                <a:ext cx="0" cy="354"/>
              </a:xfrm>
              <a:prstGeom prst="line">
                <a:avLst/>
              </a:prstGeom>
              <a:noFill/>
              <a:ln w="9525">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nvGrpSpPr>
            <p:cNvPr id="32786" name="Group 18"/>
            <p:cNvGrpSpPr>
              <a:grpSpLocks/>
            </p:cNvGrpSpPr>
            <p:nvPr/>
          </p:nvGrpSpPr>
          <p:grpSpPr bwMode="auto">
            <a:xfrm flipH="1" flipV="1">
              <a:off x="4989" y="3329"/>
              <a:ext cx="786" cy="354"/>
              <a:chOff x="2277" y="1439"/>
              <a:chExt cx="786" cy="354"/>
            </a:xfrm>
          </p:grpSpPr>
          <p:sp>
            <p:nvSpPr>
              <p:cNvPr id="32788" name="Line 20"/>
              <p:cNvSpPr>
                <a:spLocks noChangeShapeType="1"/>
              </p:cNvSpPr>
              <p:nvPr/>
            </p:nvSpPr>
            <p:spPr bwMode="auto">
              <a:xfrm>
                <a:off x="2277" y="1439"/>
                <a:ext cx="774" cy="0"/>
              </a:xfrm>
              <a:prstGeom prst="line">
                <a:avLst/>
              </a:prstGeom>
              <a:noFill/>
              <a:ln w="19050">
                <a:solidFill>
                  <a:schemeClr val="accent1">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2787" name="Line 19"/>
              <p:cNvSpPr>
                <a:spLocks noChangeShapeType="1"/>
              </p:cNvSpPr>
              <p:nvPr/>
            </p:nvSpPr>
            <p:spPr bwMode="auto">
              <a:xfrm>
                <a:off x="3063" y="1439"/>
                <a:ext cx="0" cy="354"/>
              </a:xfrm>
              <a:prstGeom prst="line">
                <a:avLst/>
              </a:prstGeom>
              <a:noFill/>
              <a:ln w="9525">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sp>
        <p:nvSpPr>
          <p:cNvPr id="32847" name="Rectangle 7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32809" name="Group 41"/>
          <p:cNvGrpSpPr>
            <a:grpSpLocks/>
          </p:cNvGrpSpPr>
          <p:nvPr/>
        </p:nvGrpSpPr>
        <p:grpSpPr bwMode="auto">
          <a:xfrm>
            <a:off x="5364088" y="2420888"/>
            <a:ext cx="3006725" cy="2817813"/>
            <a:chOff x="1083" y="4395"/>
            <a:chExt cx="5580" cy="6636"/>
          </a:xfrm>
        </p:grpSpPr>
        <p:grpSp>
          <p:nvGrpSpPr>
            <p:cNvPr id="32839" name="Group 71"/>
            <p:cNvGrpSpPr>
              <a:grpSpLocks/>
            </p:cNvGrpSpPr>
            <p:nvPr/>
          </p:nvGrpSpPr>
          <p:grpSpPr bwMode="auto">
            <a:xfrm>
              <a:off x="2625" y="4395"/>
              <a:ext cx="4038" cy="990"/>
              <a:chOff x="1923" y="4649"/>
              <a:chExt cx="4038" cy="990"/>
            </a:xfrm>
          </p:grpSpPr>
          <p:sp>
            <p:nvSpPr>
              <p:cNvPr id="32846" name="Rectangle 78"/>
              <p:cNvSpPr>
                <a:spLocks noChangeArrowheads="1"/>
              </p:cNvSpPr>
              <p:nvPr/>
            </p:nvSpPr>
            <p:spPr bwMode="auto">
              <a:xfrm>
                <a:off x="1923"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45" name="Rectangle 77"/>
              <p:cNvSpPr>
                <a:spLocks noChangeArrowheads="1"/>
              </p:cNvSpPr>
              <p:nvPr/>
            </p:nvSpPr>
            <p:spPr bwMode="auto">
              <a:xfrm>
                <a:off x="3447"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44" name="Rectangle 76"/>
              <p:cNvSpPr>
                <a:spLocks noChangeArrowheads="1"/>
              </p:cNvSpPr>
              <p:nvPr/>
            </p:nvSpPr>
            <p:spPr bwMode="auto">
              <a:xfrm>
                <a:off x="4971"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43" name="Line 75"/>
              <p:cNvSpPr>
                <a:spLocks noChangeShapeType="1"/>
              </p:cNvSpPr>
              <p:nvPr/>
            </p:nvSpPr>
            <p:spPr bwMode="auto">
              <a:xfrm>
                <a:off x="2901" y="5021"/>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42" name="Line 74"/>
              <p:cNvSpPr>
                <a:spLocks noChangeShapeType="1"/>
              </p:cNvSpPr>
              <p:nvPr/>
            </p:nvSpPr>
            <p:spPr bwMode="auto">
              <a:xfrm flipH="1">
                <a:off x="2913" y="5249"/>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41" name="Line 73"/>
              <p:cNvSpPr>
                <a:spLocks noChangeShapeType="1"/>
              </p:cNvSpPr>
              <p:nvPr/>
            </p:nvSpPr>
            <p:spPr bwMode="auto">
              <a:xfrm>
                <a:off x="4449" y="5009"/>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40" name="Line 72"/>
              <p:cNvSpPr>
                <a:spLocks noChangeShapeType="1"/>
              </p:cNvSpPr>
              <p:nvPr/>
            </p:nvSpPr>
            <p:spPr bwMode="auto">
              <a:xfrm flipH="1">
                <a:off x="4461" y="5237"/>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grpSp>
          <p:nvGrpSpPr>
            <p:cNvPr id="32831" name="Group 63"/>
            <p:cNvGrpSpPr>
              <a:grpSpLocks/>
            </p:cNvGrpSpPr>
            <p:nvPr/>
          </p:nvGrpSpPr>
          <p:grpSpPr bwMode="auto">
            <a:xfrm>
              <a:off x="1083" y="5875"/>
              <a:ext cx="4038" cy="990"/>
              <a:chOff x="1923" y="4649"/>
              <a:chExt cx="4038" cy="990"/>
            </a:xfrm>
          </p:grpSpPr>
          <p:sp>
            <p:nvSpPr>
              <p:cNvPr id="32838" name="Rectangle 70"/>
              <p:cNvSpPr>
                <a:spLocks noChangeArrowheads="1"/>
              </p:cNvSpPr>
              <p:nvPr/>
            </p:nvSpPr>
            <p:spPr bwMode="auto">
              <a:xfrm>
                <a:off x="1923"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37" name="Rectangle 69"/>
              <p:cNvSpPr>
                <a:spLocks noChangeArrowheads="1"/>
              </p:cNvSpPr>
              <p:nvPr/>
            </p:nvSpPr>
            <p:spPr bwMode="auto">
              <a:xfrm>
                <a:off x="3447"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36" name="Rectangle 68"/>
              <p:cNvSpPr>
                <a:spLocks noChangeArrowheads="1"/>
              </p:cNvSpPr>
              <p:nvPr/>
            </p:nvSpPr>
            <p:spPr bwMode="auto">
              <a:xfrm>
                <a:off x="4971"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35" name="Line 67"/>
              <p:cNvSpPr>
                <a:spLocks noChangeShapeType="1"/>
              </p:cNvSpPr>
              <p:nvPr/>
            </p:nvSpPr>
            <p:spPr bwMode="auto">
              <a:xfrm>
                <a:off x="2901" y="5021"/>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34" name="Line 66"/>
              <p:cNvSpPr>
                <a:spLocks noChangeShapeType="1"/>
              </p:cNvSpPr>
              <p:nvPr/>
            </p:nvSpPr>
            <p:spPr bwMode="auto">
              <a:xfrm flipH="1">
                <a:off x="2913" y="5249"/>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33" name="Line 65"/>
              <p:cNvSpPr>
                <a:spLocks noChangeShapeType="1"/>
              </p:cNvSpPr>
              <p:nvPr/>
            </p:nvSpPr>
            <p:spPr bwMode="auto">
              <a:xfrm>
                <a:off x="4449" y="5009"/>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32" name="Line 64"/>
              <p:cNvSpPr>
                <a:spLocks noChangeShapeType="1"/>
              </p:cNvSpPr>
              <p:nvPr/>
            </p:nvSpPr>
            <p:spPr bwMode="auto">
              <a:xfrm flipH="1">
                <a:off x="4461" y="5237"/>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sp>
          <p:nvSpPr>
            <p:cNvPr id="32830" name="Line 62"/>
            <p:cNvSpPr>
              <a:spLocks noChangeShapeType="1"/>
            </p:cNvSpPr>
            <p:nvPr/>
          </p:nvSpPr>
          <p:spPr bwMode="auto">
            <a:xfrm>
              <a:off x="4473" y="5397"/>
              <a:ext cx="0" cy="474"/>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29" name="Line 61"/>
            <p:cNvSpPr>
              <a:spLocks noChangeShapeType="1"/>
            </p:cNvSpPr>
            <p:nvPr/>
          </p:nvSpPr>
          <p:spPr bwMode="auto">
            <a:xfrm flipV="1">
              <a:off x="4707" y="5397"/>
              <a:ext cx="0" cy="462"/>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28" name="Rectangle 60"/>
            <p:cNvSpPr>
              <a:spLocks noChangeArrowheads="1"/>
            </p:cNvSpPr>
            <p:nvPr/>
          </p:nvSpPr>
          <p:spPr bwMode="auto">
            <a:xfrm>
              <a:off x="4149" y="7355"/>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27" name="Rectangle 59"/>
            <p:cNvSpPr>
              <a:spLocks noChangeArrowheads="1"/>
            </p:cNvSpPr>
            <p:nvPr/>
          </p:nvSpPr>
          <p:spPr bwMode="auto">
            <a:xfrm>
              <a:off x="5673" y="7355"/>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26" name="Line 58"/>
            <p:cNvSpPr>
              <a:spLocks noChangeShapeType="1"/>
            </p:cNvSpPr>
            <p:nvPr/>
          </p:nvSpPr>
          <p:spPr bwMode="auto">
            <a:xfrm>
              <a:off x="5151" y="7715"/>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25" name="Line 57"/>
            <p:cNvSpPr>
              <a:spLocks noChangeShapeType="1"/>
            </p:cNvSpPr>
            <p:nvPr/>
          </p:nvSpPr>
          <p:spPr bwMode="auto">
            <a:xfrm flipH="1">
              <a:off x="5163" y="7943"/>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24" name="Line 56"/>
            <p:cNvSpPr>
              <a:spLocks noChangeShapeType="1"/>
            </p:cNvSpPr>
            <p:nvPr/>
          </p:nvSpPr>
          <p:spPr bwMode="auto">
            <a:xfrm>
              <a:off x="4485" y="6855"/>
              <a:ext cx="0" cy="474"/>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23" name="Line 55"/>
            <p:cNvSpPr>
              <a:spLocks noChangeShapeType="1"/>
            </p:cNvSpPr>
            <p:nvPr/>
          </p:nvSpPr>
          <p:spPr bwMode="auto">
            <a:xfrm flipV="1">
              <a:off x="4719" y="6855"/>
              <a:ext cx="0" cy="462"/>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nvGrpSpPr>
            <p:cNvPr id="32815" name="Group 47"/>
            <p:cNvGrpSpPr>
              <a:grpSpLocks/>
            </p:cNvGrpSpPr>
            <p:nvPr/>
          </p:nvGrpSpPr>
          <p:grpSpPr bwMode="auto">
            <a:xfrm>
              <a:off x="2625" y="8835"/>
              <a:ext cx="4038" cy="990"/>
              <a:chOff x="1923" y="4649"/>
              <a:chExt cx="4038" cy="990"/>
            </a:xfrm>
          </p:grpSpPr>
          <p:sp>
            <p:nvSpPr>
              <p:cNvPr id="32822" name="Rectangle 54"/>
              <p:cNvSpPr>
                <a:spLocks noChangeArrowheads="1"/>
              </p:cNvSpPr>
              <p:nvPr/>
            </p:nvSpPr>
            <p:spPr bwMode="auto">
              <a:xfrm>
                <a:off x="1923"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21" name="Rectangle 53"/>
              <p:cNvSpPr>
                <a:spLocks noChangeArrowheads="1"/>
              </p:cNvSpPr>
              <p:nvPr/>
            </p:nvSpPr>
            <p:spPr bwMode="auto">
              <a:xfrm>
                <a:off x="3447"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20" name="Rectangle 52"/>
              <p:cNvSpPr>
                <a:spLocks noChangeArrowheads="1"/>
              </p:cNvSpPr>
              <p:nvPr/>
            </p:nvSpPr>
            <p:spPr bwMode="auto">
              <a:xfrm>
                <a:off x="4971" y="4649"/>
                <a:ext cx="990" cy="99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32819" name="Line 51"/>
              <p:cNvSpPr>
                <a:spLocks noChangeShapeType="1"/>
              </p:cNvSpPr>
              <p:nvPr/>
            </p:nvSpPr>
            <p:spPr bwMode="auto">
              <a:xfrm>
                <a:off x="2901" y="5021"/>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18" name="Line 50"/>
              <p:cNvSpPr>
                <a:spLocks noChangeShapeType="1"/>
              </p:cNvSpPr>
              <p:nvPr/>
            </p:nvSpPr>
            <p:spPr bwMode="auto">
              <a:xfrm flipH="1">
                <a:off x="2913" y="5249"/>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17" name="Line 49"/>
              <p:cNvSpPr>
                <a:spLocks noChangeShapeType="1"/>
              </p:cNvSpPr>
              <p:nvPr/>
            </p:nvSpPr>
            <p:spPr bwMode="auto">
              <a:xfrm>
                <a:off x="4449" y="5009"/>
                <a:ext cx="522"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16" name="Line 48"/>
              <p:cNvSpPr>
                <a:spLocks noChangeShapeType="1"/>
              </p:cNvSpPr>
              <p:nvPr/>
            </p:nvSpPr>
            <p:spPr bwMode="auto">
              <a:xfrm flipH="1">
                <a:off x="4461" y="5237"/>
                <a:ext cx="510" cy="0"/>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sp>
          <p:nvSpPr>
            <p:cNvPr id="32814" name="Line 46"/>
            <p:cNvSpPr>
              <a:spLocks noChangeShapeType="1"/>
            </p:cNvSpPr>
            <p:nvPr/>
          </p:nvSpPr>
          <p:spPr bwMode="auto">
            <a:xfrm>
              <a:off x="4509" y="8355"/>
              <a:ext cx="0" cy="474"/>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13" name="Line 45"/>
            <p:cNvSpPr>
              <a:spLocks noChangeShapeType="1"/>
            </p:cNvSpPr>
            <p:nvPr/>
          </p:nvSpPr>
          <p:spPr bwMode="auto">
            <a:xfrm flipV="1">
              <a:off x="4743" y="8355"/>
              <a:ext cx="0" cy="462"/>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12" name="Rectangle 44"/>
            <p:cNvSpPr>
              <a:spLocks noChangeArrowheads="1"/>
            </p:cNvSpPr>
            <p:nvPr/>
          </p:nvSpPr>
          <p:spPr bwMode="auto">
            <a:xfrm>
              <a:off x="4071" y="10311"/>
              <a:ext cx="1116" cy="720"/>
            </a:xfrm>
            <a:prstGeom prst="rect">
              <a:avLst/>
            </a:prstGeom>
            <a:solidFill>
              <a:srgbClr val="FFFFFF"/>
            </a:solidFill>
            <a:ln w="19050">
              <a:solidFill>
                <a:schemeClr val="accent1">
                  <a:lumMod val="60000"/>
                  <a:lumOff val="40000"/>
                </a:schemeClr>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9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Главная</a:t>
              </a:r>
              <a: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
              <a:br>
                <a:rPr kumimoji="0" lang="ru-RU"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b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2811" name="Line 43"/>
            <p:cNvSpPr>
              <a:spLocks noChangeShapeType="1"/>
            </p:cNvSpPr>
            <p:nvPr/>
          </p:nvSpPr>
          <p:spPr bwMode="auto">
            <a:xfrm>
              <a:off x="4521" y="9831"/>
              <a:ext cx="0" cy="474"/>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32810" name="Line 42"/>
            <p:cNvSpPr>
              <a:spLocks noChangeShapeType="1"/>
            </p:cNvSpPr>
            <p:nvPr/>
          </p:nvSpPr>
          <p:spPr bwMode="auto">
            <a:xfrm flipV="1">
              <a:off x="4755" y="9831"/>
              <a:ext cx="0" cy="462"/>
            </a:xfrm>
            <a:prstGeom prst="line">
              <a:avLst/>
            </a:prstGeom>
            <a:noFill/>
            <a:ln w="12700">
              <a:solidFill>
                <a:schemeClr val="accent1">
                  <a:lumMod val="60000"/>
                  <a:lumOff val="40000"/>
                </a:schemeClr>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Мультимедиа на </a:t>
            </a:r>
            <a:r>
              <a:rPr lang="ru-RU" dirty="0" err="1" smtClean="0"/>
              <a:t>веб-странице</a:t>
            </a:r>
            <a:endParaRPr lang="ru-RU" dirty="0"/>
          </a:p>
        </p:txBody>
      </p:sp>
      <p:sp>
        <p:nvSpPr>
          <p:cNvPr id="3" name="Содержимое 2"/>
          <p:cNvSpPr>
            <a:spLocks noGrp="1"/>
          </p:cNvSpPr>
          <p:nvPr>
            <p:ph idx="1"/>
          </p:nvPr>
        </p:nvSpPr>
        <p:spPr>
          <a:xfrm>
            <a:off x="323528" y="1052736"/>
            <a:ext cx="8640960" cy="5181600"/>
          </a:xfrm>
        </p:spPr>
        <p:txBody>
          <a:bodyPr/>
          <a:lstStyle/>
          <a:p>
            <a:r>
              <a:rPr lang="ru-RU" dirty="0" smtClean="0"/>
              <a:t>&lt;</a:t>
            </a:r>
            <a:r>
              <a:rPr lang="en-US" dirty="0" smtClean="0"/>
              <a:t>A HREF</a:t>
            </a:r>
            <a:r>
              <a:rPr lang="ru-RU" dirty="0" smtClean="0"/>
              <a:t> = “</a:t>
            </a:r>
            <a:r>
              <a:rPr lang="en-US" dirty="0" smtClean="0"/>
              <a:t>tone</a:t>
            </a:r>
            <a:r>
              <a:rPr lang="ru-RU" dirty="0" smtClean="0"/>
              <a:t>.</a:t>
            </a:r>
            <a:r>
              <a:rPr lang="en-US" dirty="0" smtClean="0"/>
              <a:t>wav</a:t>
            </a:r>
            <a:r>
              <a:rPr lang="ru-RU" dirty="0" smtClean="0"/>
              <a:t>”&gt; Прослушайте пение моей домашней птички &lt;/</a:t>
            </a:r>
            <a:r>
              <a:rPr lang="en-US" dirty="0" smtClean="0"/>
              <a:t>A</a:t>
            </a:r>
            <a:r>
              <a:rPr lang="ru-RU" dirty="0" smtClean="0"/>
              <a:t>&gt;</a:t>
            </a:r>
          </a:p>
          <a:p>
            <a:r>
              <a:rPr lang="ru-RU" dirty="0" smtClean="0"/>
              <a:t>&lt;</a:t>
            </a:r>
            <a:r>
              <a:rPr lang="en-US" dirty="0" smtClean="0"/>
              <a:t>A HREF</a:t>
            </a:r>
            <a:r>
              <a:rPr lang="ru-RU" dirty="0" smtClean="0"/>
              <a:t> = “</a:t>
            </a:r>
            <a:r>
              <a:rPr lang="en-US" dirty="0" smtClean="0"/>
              <a:t>film</a:t>
            </a:r>
            <a:r>
              <a:rPr lang="ru-RU" dirty="0" smtClean="0"/>
              <a:t>1.</a:t>
            </a:r>
            <a:r>
              <a:rPr lang="en-US" dirty="0" err="1" smtClean="0"/>
              <a:t>avi</a:t>
            </a:r>
            <a:r>
              <a:rPr lang="ru-RU" dirty="0" smtClean="0"/>
              <a:t>”&gt; Посмотрите фильм о моей собачке (1,5 М) &lt;/</a:t>
            </a:r>
            <a:r>
              <a:rPr lang="en-US" dirty="0" smtClean="0"/>
              <a:t>A</a:t>
            </a:r>
            <a:r>
              <a:rPr lang="ru-RU" dirty="0" smtClean="0"/>
              <a:t>&gt;</a:t>
            </a:r>
          </a:p>
          <a:p>
            <a:r>
              <a:rPr lang="ru-RU" dirty="0" smtClean="0"/>
              <a:t>&lt;A HREF="</a:t>
            </a:r>
            <a:r>
              <a:rPr lang="ru-RU" dirty="0" err="1" smtClean="0"/>
              <a:t>pifagor.ppt</a:t>
            </a:r>
            <a:r>
              <a:rPr lang="ru-RU" dirty="0" smtClean="0"/>
              <a:t>"&gt;Презентация о теореме Пифагора &lt;/A&gt;   </a:t>
            </a:r>
          </a:p>
          <a:p>
            <a:r>
              <a:rPr lang="en-US" dirty="0" smtClean="0"/>
              <a:t>&lt;IMG DYNSRC=“film2.avi” START=</a:t>
            </a:r>
            <a:r>
              <a:rPr lang="en-US" dirty="0" err="1" smtClean="0"/>
              <a:t>onMouseOver</a:t>
            </a:r>
            <a:r>
              <a:rPr lang="en-US" dirty="0" smtClean="0"/>
              <a:t>&gt;</a:t>
            </a:r>
            <a:endParaRPr lang="ru-RU" dirty="0" smtClean="0"/>
          </a:p>
          <a:p>
            <a:r>
              <a:rPr lang="ru-RU" dirty="0" smtClean="0"/>
              <a:t>Нередко размещают мультимедиа-информацию в социальных сетях, а на </a:t>
            </a:r>
            <a:r>
              <a:rPr lang="ru-RU" dirty="0" err="1" smtClean="0"/>
              <a:t>веб-странице</a:t>
            </a:r>
            <a:r>
              <a:rPr lang="ru-RU" dirty="0" smtClean="0"/>
              <a:t> ставят ссылку или внедряют </a:t>
            </a:r>
            <a:r>
              <a:rPr lang="ru-RU" dirty="0" err="1" smtClean="0"/>
              <a:t>виджет</a:t>
            </a:r>
            <a:r>
              <a:rPr lang="ru-RU" dirty="0" smtClean="0"/>
              <a:t> на опубликованный ресурс. </a:t>
            </a: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Фрагмент </a:t>
            </a:r>
            <a:r>
              <a:rPr lang="en-US" dirty="0" smtClean="0"/>
              <a:t>html-</a:t>
            </a:r>
            <a:r>
              <a:rPr lang="ru-RU" dirty="0" smtClean="0"/>
              <a:t>документа</a:t>
            </a:r>
            <a:endParaRPr lang="ru-RU" dirty="0"/>
          </a:p>
        </p:txBody>
      </p:sp>
      <p:sp>
        <p:nvSpPr>
          <p:cNvPr id="3" name="Содержимое 2"/>
          <p:cNvSpPr>
            <a:spLocks noGrp="1"/>
          </p:cNvSpPr>
          <p:nvPr>
            <p:ph idx="1"/>
          </p:nvPr>
        </p:nvSpPr>
        <p:spPr>
          <a:xfrm>
            <a:off x="533400" y="908720"/>
            <a:ext cx="8153400" cy="5760640"/>
          </a:xfrm>
        </p:spPr>
        <p:txBody>
          <a:bodyPr/>
          <a:lstStyle/>
          <a:p>
            <a:pPr>
              <a:buNone/>
            </a:pPr>
            <a:r>
              <a:rPr lang="ru-RU" sz="2400" dirty="0" smtClean="0"/>
              <a:t>&lt;!DOCTYPE HTML PUBLIC "-//W3C//DTD HTML 4.01 </a:t>
            </a:r>
            <a:r>
              <a:rPr lang="ru-RU" sz="2400" dirty="0" err="1" smtClean="0"/>
              <a:t>Transitional</a:t>
            </a:r>
            <a:r>
              <a:rPr lang="ru-RU" sz="2400" dirty="0" smtClean="0"/>
              <a:t>//EN"&gt;</a:t>
            </a:r>
          </a:p>
          <a:p>
            <a:pPr>
              <a:buNone/>
            </a:pPr>
            <a:r>
              <a:rPr lang="ru-RU" dirty="0" smtClean="0"/>
              <a:t>&lt;</a:t>
            </a:r>
            <a:r>
              <a:rPr lang="ru-RU" dirty="0" err="1" smtClean="0"/>
              <a:t>html</a:t>
            </a:r>
            <a:r>
              <a:rPr lang="ru-RU" dirty="0" smtClean="0"/>
              <a:t>&gt;</a:t>
            </a:r>
          </a:p>
          <a:p>
            <a:pPr>
              <a:buNone/>
            </a:pPr>
            <a:r>
              <a:rPr lang="ru-RU" dirty="0" smtClean="0"/>
              <a:t> &lt;</a:t>
            </a:r>
            <a:r>
              <a:rPr lang="ru-RU" dirty="0" err="1" smtClean="0"/>
              <a:t>body</a:t>
            </a:r>
            <a:r>
              <a:rPr lang="ru-RU" dirty="0" smtClean="0"/>
              <a:t>&gt;</a:t>
            </a:r>
          </a:p>
          <a:p>
            <a:pPr>
              <a:buNone/>
            </a:pPr>
            <a:r>
              <a:rPr lang="ru-RU" dirty="0" smtClean="0"/>
              <a:t>  &lt;H1&gt; Добро пожаловать ко мне на домашнюю страницу &lt;/H1&gt;</a:t>
            </a:r>
          </a:p>
          <a:p>
            <a:pPr>
              <a:buNone/>
            </a:pPr>
            <a:r>
              <a:rPr lang="ru-RU" dirty="0" smtClean="0"/>
              <a:t>  &lt;P&gt; Здесь Вы узнаете о моих увлечениях и открытиях, о моих друзьях и родных, а также найдете ссылки на интересные места в Интернете &lt;/P&gt;</a:t>
            </a:r>
          </a:p>
          <a:p>
            <a:pPr>
              <a:buNone/>
            </a:pPr>
            <a:r>
              <a:rPr lang="ru-RU" dirty="0" smtClean="0"/>
              <a:t> &lt;/</a:t>
            </a:r>
            <a:r>
              <a:rPr lang="ru-RU" dirty="0" err="1" smtClean="0"/>
              <a:t>body</a:t>
            </a:r>
            <a:r>
              <a:rPr lang="ru-RU" dirty="0" smtClean="0"/>
              <a:t>&gt;</a:t>
            </a:r>
          </a:p>
          <a:p>
            <a:pPr>
              <a:buNone/>
            </a:pPr>
            <a:r>
              <a:rPr lang="ru-RU" dirty="0" smtClean="0"/>
              <a:t>&lt;/</a:t>
            </a:r>
            <a:r>
              <a:rPr lang="ru-RU" dirty="0" err="1" smtClean="0"/>
              <a:t>html</a:t>
            </a:r>
            <a:r>
              <a:rPr lang="ru-RU" dirty="0" smtClean="0"/>
              <a:t>&gt;</a:t>
            </a:r>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ru-RU" dirty="0" smtClean="0"/>
              <a:t>Просмотр в браузере</a:t>
            </a:r>
            <a:endParaRPr lang="en-US" dirty="0"/>
          </a:p>
        </p:txBody>
      </p:sp>
      <p:sp>
        <p:nvSpPr>
          <p:cNvPr id="7" name="Text Placeholder 6"/>
          <p:cNvSpPr>
            <a:spLocks noGrp="1"/>
          </p:cNvSpPr>
          <p:nvPr>
            <p:ph type="body" sz="half" idx="2"/>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Shibu lijack</a:t>
            </a:r>
            <a:endParaRPr lang="en-US" dirty="0"/>
          </a:p>
        </p:txBody>
      </p:sp>
      <p:sp>
        <p:nvSpPr>
          <p:cNvPr id="6" name="Picture Placeholder 5"/>
          <p:cNvSpPr>
            <a:spLocks noGrp="1"/>
          </p:cNvSpPr>
          <p:nvPr>
            <p:ph type="pic" idx="1"/>
          </p:nvPr>
        </p:nvSpPr>
        <p:spPr/>
      </p:sp>
      <p:pic>
        <p:nvPicPr>
          <p:cNvPr id="1027" name="Picture 3"/>
          <p:cNvPicPr>
            <a:picLocks noChangeAspect="1" noChangeArrowheads="1"/>
          </p:cNvPicPr>
          <p:nvPr/>
        </p:nvPicPr>
        <p:blipFill>
          <a:blip r:embed="rId2" cstate="print"/>
          <a:srcRect/>
          <a:stretch>
            <a:fillRect/>
          </a:stretch>
        </p:blipFill>
        <p:spPr bwMode="auto">
          <a:xfrm>
            <a:off x="323528" y="980728"/>
            <a:ext cx="5343525" cy="5448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i="1" dirty="0" smtClean="0"/>
              <a:t>СОЗДАНИЕ И ПРОСМОТР HTML-документов</a:t>
            </a:r>
            <a:br>
              <a:rPr lang="ru-RU" sz="2400" i="1" dirty="0" smtClean="0"/>
            </a:br>
            <a:endParaRPr lang="ru-RU" sz="2400" dirty="0"/>
          </a:p>
        </p:txBody>
      </p:sp>
      <p:sp>
        <p:nvSpPr>
          <p:cNvPr id="3" name="Содержимое 2"/>
          <p:cNvSpPr>
            <a:spLocks noGrp="1"/>
          </p:cNvSpPr>
          <p:nvPr>
            <p:ph idx="1"/>
          </p:nvPr>
        </p:nvSpPr>
        <p:spPr/>
        <p:txBody>
          <a:bodyPr/>
          <a:lstStyle/>
          <a:p>
            <a:r>
              <a:rPr lang="ru-RU" dirty="0" smtClean="0"/>
              <a:t>Создаются </a:t>
            </a:r>
            <a:r>
              <a:rPr lang="en-US" dirty="0" smtClean="0"/>
              <a:t>HTML</a:t>
            </a:r>
            <a:r>
              <a:rPr lang="ru-RU" dirty="0" smtClean="0"/>
              <a:t>-документы в любом текстовом редакторе (например, Блокноте) или специализированном </a:t>
            </a:r>
            <a:r>
              <a:rPr lang="en-US" dirty="0" smtClean="0"/>
              <a:t>HTML</a:t>
            </a:r>
            <a:r>
              <a:rPr lang="ru-RU" dirty="0" smtClean="0"/>
              <a:t>-редакторе, а также в визуальном редакторе </a:t>
            </a:r>
            <a:r>
              <a:rPr lang="ru-RU" dirty="0" err="1" smtClean="0"/>
              <a:t>веб-сайтов</a:t>
            </a:r>
            <a:r>
              <a:rPr lang="ru-RU" dirty="0" smtClean="0"/>
              <a:t> (например, </a:t>
            </a:r>
            <a:r>
              <a:rPr lang="en-US" dirty="0" smtClean="0"/>
              <a:t>FrontPage </a:t>
            </a:r>
            <a:r>
              <a:rPr lang="ru-RU" dirty="0" smtClean="0"/>
              <a:t>или </a:t>
            </a:r>
            <a:r>
              <a:rPr lang="en-US" dirty="0" smtClean="0"/>
              <a:t>Dreamweaver)</a:t>
            </a:r>
            <a:r>
              <a:rPr lang="ru-RU" dirty="0" smtClean="0"/>
              <a:t>. </a:t>
            </a:r>
          </a:p>
          <a:p>
            <a:r>
              <a:rPr lang="ru-RU" dirty="0" smtClean="0"/>
              <a:t>Все </a:t>
            </a:r>
            <a:r>
              <a:rPr lang="en-US" dirty="0" smtClean="0"/>
              <a:t>HTML</a:t>
            </a:r>
            <a:r>
              <a:rPr lang="ru-RU" dirty="0" smtClean="0"/>
              <a:t>-редакторы сохраняют созданный документ с расширением “</a:t>
            </a:r>
            <a:r>
              <a:rPr lang="en-US" dirty="0" smtClean="0"/>
              <a:t>html</a:t>
            </a:r>
            <a:r>
              <a:rPr lang="ru-RU" dirty="0" smtClean="0"/>
              <a:t>” или “</a:t>
            </a:r>
            <a:r>
              <a:rPr lang="en-US" dirty="0" err="1" smtClean="0"/>
              <a:t>htm</a:t>
            </a:r>
            <a:r>
              <a:rPr lang="ru-RU" dirty="0" smtClean="0"/>
              <a:t>”. Блокнот же по умолчанию дает документу расширение “</a:t>
            </a:r>
            <a:r>
              <a:rPr lang="en-US" dirty="0" smtClean="0"/>
              <a:t>txt</a:t>
            </a:r>
            <a:r>
              <a:rPr lang="ru-RU" dirty="0" smtClean="0"/>
              <a:t>”, поэтому при сохранении документа надо самому дать расширение “</a:t>
            </a:r>
            <a:r>
              <a:rPr lang="en-US" dirty="0" smtClean="0"/>
              <a:t>html</a:t>
            </a:r>
            <a:r>
              <a:rPr lang="ru-RU" dirty="0" smtClean="0"/>
              <a:t>” или “</a:t>
            </a:r>
            <a:r>
              <a:rPr lang="en-US" dirty="0" err="1" smtClean="0"/>
              <a:t>htm</a:t>
            </a:r>
            <a:r>
              <a:rPr lang="ru-RU" dirty="0" smtClean="0"/>
              <a:t>”.</a:t>
            </a:r>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pic>
        <p:nvPicPr>
          <p:cNvPr id="5" name="Рисунок 4"/>
          <p:cNvPicPr/>
          <p:nvPr/>
        </p:nvPicPr>
        <p:blipFill>
          <a:blip r:embed="rId2" cstate="print"/>
          <a:srcRect t="76799"/>
          <a:stretch>
            <a:fillRect/>
          </a:stretch>
        </p:blipFill>
        <p:spPr bwMode="auto">
          <a:xfrm>
            <a:off x="3707904" y="5661248"/>
            <a:ext cx="4104456" cy="1008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Просмотр </a:t>
            </a:r>
            <a:r>
              <a:rPr lang="en-US" dirty="0" smtClean="0"/>
              <a:t>html-</a:t>
            </a:r>
            <a:r>
              <a:rPr lang="ru-RU" dirty="0" smtClean="0"/>
              <a:t>документа</a:t>
            </a:r>
            <a:endParaRPr lang="ru-RU" dirty="0"/>
          </a:p>
        </p:txBody>
      </p:sp>
      <p:sp>
        <p:nvSpPr>
          <p:cNvPr id="3" name="Содержимое 2"/>
          <p:cNvSpPr>
            <a:spLocks noGrp="1"/>
          </p:cNvSpPr>
          <p:nvPr>
            <p:ph idx="1"/>
          </p:nvPr>
        </p:nvSpPr>
        <p:spPr/>
        <p:txBody>
          <a:bodyPr/>
          <a:lstStyle/>
          <a:p>
            <a:r>
              <a:rPr lang="ru-RU" dirty="0" smtClean="0"/>
              <a:t>После того как документ сохранен, его можно просмотреть в браузере. Браузер «понимает» и исполняет </a:t>
            </a:r>
            <a:r>
              <a:rPr lang="en-US" dirty="0" smtClean="0"/>
              <a:t>html</a:t>
            </a:r>
            <a:r>
              <a:rPr lang="ru-RU" dirty="0" smtClean="0"/>
              <a:t>-код. Через меню  «</a:t>
            </a:r>
            <a:r>
              <a:rPr lang="ru-RU" dirty="0" err="1" smtClean="0"/>
              <a:t>Вид</a:t>
            </a:r>
            <a:r>
              <a:rPr lang="ru-RU" dirty="0" err="1" smtClean="0">
                <a:sym typeface="Wingdings"/>
              </a:rPr>
              <a:t></a:t>
            </a:r>
            <a:r>
              <a:rPr lang="ru-RU" dirty="0" err="1" smtClean="0"/>
              <a:t>Источник</a:t>
            </a:r>
            <a:r>
              <a:rPr lang="ru-RU" dirty="0" smtClean="0"/>
              <a:t>» можно снова вернуться к Блокноту с </a:t>
            </a:r>
            <a:r>
              <a:rPr lang="en-US" dirty="0" smtClean="0"/>
              <a:t>html</a:t>
            </a:r>
            <a:r>
              <a:rPr lang="ru-RU" dirty="0" smtClean="0"/>
              <a:t>-кодом, внести изменения, сохранить их в файле. На панели инструментов браузера есть кнопка “ОБНОВИТЬ” , с помощью которой легко увидеть изменения (предварительно сохраненные), внесенные в создаваемый или редактируемый </a:t>
            </a:r>
            <a:r>
              <a:rPr lang="en-US" dirty="0" smtClean="0"/>
              <a:t>HTML</a:t>
            </a:r>
            <a:r>
              <a:rPr lang="ru-RU" dirty="0" smtClean="0"/>
              <a:t>-документ. </a:t>
            </a:r>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pic>
        <p:nvPicPr>
          <p:cNvPr id="5" name="Рисунок 4"/>
          <p:cNvPicPr/>
          <p:nvPr/>
        </p:nvPicPr>
        <p:blipFill>
          <a:blip r:embed="rId2" cstate="print"/>
          <a:srcRect/>
          <a:stretch>
            <a:fillRect/>
          </a:stretch>
        </p:blipFill>
        <p:spPr bwMode="auto">
          <a:xfrm>
            <a:off x="395536" y="4293096"/>
            <a:ext cx="343342" cy="415350"/>
          </a:xfrm>
          <a:prstGeom prst="rect">
            <a:avLst/>
          </a:prstGeom>
          <a:noFill/>
          <a:ln w="6350" cmpd="sng">
            <a:solidFill>
              <a:srgbClr val="000000"/>
            </a:solid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Структура HTML-документа</a:t>
            </a:r>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052" name="Rectangle 4"/>
          <p:cNvSpPr>
            <a:spLocks noChangeArrowheads="1"/>
          </p:cNvSpPr>
          <p:nvPr/>
        </p:nvSpPr>
        <p:spPr bwMode="auto">
          <a:xfrm>
            <a:off x="467544" y="1232433"/>
            <a:ext cx="813690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&lt;!DOCTYPE HTML PUBLIC "-//W3C//DTD HTML 4.01//EN" "http://www.w3.org/TR/html4/strict.dtd"&gt;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&lt;HTML&gt;</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a:t>
            </a:r>
            <a:r>
              <a:rPr kumimoji="0" lang="en-US" sz="2400" b="0" i="0" u="none" strike="noStrike" cap="none" normalizeH="0" baseline="0" dirty="0" smtClean="0">
                <a:ln>
                  <a:noFill/>
                </a:ln>
                <a:solidFill>
                  <a:srgbClr val="92D050"/>
                </a:solidFill>
                <a:effectLst/>
                <a:latin typeface="Comic Sans MS" pitchFamily="66" charset="0"/>
                <a:ea typeface="Times New Roman" pitchFamily="18" charset="0"/>
                <a:cs typeface="Times New Roman" pitchFamily="18" charset="0"/>
              </a:rPr>
              <a:t>&lt;HEAD&gt;</a:t>
            </a:r>
            <a:endParaRPr kumimoji="0" lang="ru-RU" sz="1400" b="0" i="0" u="none" strike="noStrike" cap="none" normalizeH="0" baseline="0" dirty="0" smtClean="0">
              <a:ln>
                <a:noFill/>
              </a:ln>
              <a:solidFill>
                <a:srgbClr val="92D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92D050"/>
                </a:solidFill>
                <a:effectLst/>
                <a:latin typeface="Comic Sans MS" pitchFamily="66" charset="0"/>
                <a:ea typeface="Times New Roman" pitchFamily="18" charset="0"/>
                <a:cs typeface="Times New Roman" pitchFamily="18" charset="0"/>
              </a:rPr>
              <a:t>      ---------</a:t>
            </a:r>
            <a:endParaRPr kumimoji="0" lang="ru-RU" sz="1400" b="0" i="0" u="none" strike="noStrike" cap="none" normalizeH="0" baseline="0" dirty="0" smtClean="0">
              <a:ln>
                <a:noFill/>
              </a:ln>
              <a:solidFill>
                <a:srgbClr val="92D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92D050"/>
                </a:solidFill>
                <a:effectLst/>
                <a:latin typeface="Comic Sans MS" pitchFamily="66" charset="0"/>
                <a:ea typeface="Times New Roman" pitchFamily="18" charset="0"/>
                <a:cs typeface="Times New Roman" pitchFamily="18" charset="0"/>
              </a:rPr>
              <a:t>      ---------</a:t>
            </a:r>
            <a:endParaRPr kumimoji="0" lang="ru-RU" sz="1400" b="0" i="0" u="none" strike="noStrike" cap="none" normalizeH="0" baseline="0" dirty="0" smtClean="0">
              <a:ln>
                <a:noFill/>
              </a:ln>
              <a:solidFill>
                <a:srgbClr val="92D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92D050"/>
                </a:solidFill>
                <a:effectLst/>
                <a:latin typeface="Comic Sans MS" pitchFamily="66" charset="0"/>
                <a:ea typeface="Times New Roman" pitchFamily="18" charset="0"/>
                <a:cs typeface="Times New Roman" pitchFamily="18" charset="0"/>
              </a:rPr>
              <a:t>     &lt;/HEAD&gt;</a:t>
            </a:r>
            <a:endParaRPr kumimoji="0" lang="ru-RU" sz="1400" b="0" i="0" u="none" strike="noStrike" cap="none" normalizeH="0" baseline="0" dirty="0" smtClean="0">
              <a:ln>
                <a:noFill/>
              </a:ln>
              <a:solidFill>
                <a:srgbClr val="92D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B0F0"/>
                </a:solidFill>
                <a:effectLst/>
                <a:latin typeface="Comic Sans MS" pitchFamily="66" charset="0"/>
                <a:ea typeface="Times New Roman" pitchFamily="18" charset="0"/>
                <a:cs typeface="Times New Roman" pitchFamily="18" charset="0"/>
              </a:rPr>
              <a:t>     &lt;BODY&gt;</a:t>
            </a:r>
            <a:endParaRPr kumimoji="0" lang="ru-RU" sz="1400" b="0" i="0" u="none" strike="noStrike" cap="none" normalizeH="0" baseline="0" dirty="0" smtClean="0">
              <a:ln>
                <a:noFill/>
              </a:ln>
              <a:solidFill>
                <a:srgbClr val="00B0F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B0F0"/>
                </a:solidFill>
                <a:effectLst/>
                <a:latin typeface="Comic Sans MS" pitchFamily="66" charset="0"/>
                <a:ea typeface="Times New Roman" pitchFamily="18" charset="0"/>
                <a:cs typeface="Times New Roman" pitchFamily="18" charset="0"/>
              </a:rPr>
              <a:t>       ---------</a:t>
            </a:r>
            <a:endParaRPr kumimoji="0" lang="ru-RU" sz="1400" b="0" i="0" u="none" strike="noStrike" cap="none" normalizeH="0" baseline="0" dirty="0" smtClean="0">
              <a:ln>
                <a:noFill/>
              </a:ln>
              <a:solidFill>
                <a:srgbClr val="00B0F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B0F0"/>
                </a:solidFill>
                <a:effectLst/>
                <a:latin typeface="Comic Sans MS" pitchFamily="66" charset="0"/>
                <a:ea typeface="Times New Roman" pitchFamily="18" charset="0"/>
                <a:cs typeface="Times New Roman" pitchFamily="18" charset="0"/>
              </a:rPr>
              <a:t>       ---------</a:t>
            </a:r>
            <a:endParaRPr kumimoji="0" lang="ru-RU" sz="1400" b="0" i="0" u="none" strike="noStrike" cap="none" normalizeH="0" baseline="0" dirty="0" smtClean="0">
              <a:ln>
                <a:noFill/>
              </a:ln>
              <a:solidFill>
                <a:srgbClr val="00B0F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B0F0"/>
                </a:solidFill>
                <a:effectLst/>
                <a:latin typeface="Comic Sans MS" pitchFamily="66" charset="0"/>
                <a:ea typeface="Times New Roman" pitchFamily="18" charset="0"/>
                <a:cs typeface="Times New Roman" pitchFamily="18" charset="0"/>
              </a:rPr>
              <a:t>       ---------</a:t>
            </a:r>
            <a:endParaRPr kumimoji="0" lang="ru-RU" sz="1400" b="0" i="0" u="none" strike="noStrike" cap="none" normalizeH="0" baseline="0" dirty="0" smtClean="0">
              <a:ln>
                <a:noFill/>
              </a:ln>
              <a:solidFill>
                <a:srgbClr val="00B0F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B0F0"/>
                </a:solidFill>
                <a:effectLst/>
                <a:latin typeface="Comic Sans MS" pitchFamily="66" charset="0"/>
                <a:ea typeface="Times New Roman" pitchFamily="18" charset="0"/>
                <a:cs typeface="Times New Roman" pitchFamily="18" charset="0"/>
              </a:rPr>
              <a:t>    &lt;/BODY&gt;</a:t>
            </a:r>
            <a:endParaRPr kumimoji="0" lang="ru-RU" sz="1400" b="0" i="0" u="none" strike="noStrike" cap="none" normalizeH="0" baseline="0" dirty="0" smtClean="0">
              <a:ln>
                <a:noFill/>
              </a:ln>
              <a:solidFill>
                <a:srgbClr val="00B0F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&lt;/</a:t>
            </a:r>
            <a:r>
              <a:rPr kumimoji="0" lang="en-US"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HTML</a:t>
            </a:r>
            <a:r>
              <a:rPr kumimoji="0" lang="ru-RU" sz="24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&gt;</a:t>
            </a:r>
            <a:endParaRPr kumimoji="0" lang="ru-RU"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2"/>
          </p:nvPr>
        </p:nvSpPr>
        <p:spPr>
          <a:xfrm>
            <a:off x="683568" y="1484784"/>
            <a:ext cx="4968552" cy="1584176"/>
          </a:xfrm>
        </p:spPr>
        <p:txBody>
          <a:bodyPr/>
          <a:lstStyle/>
          <a:p>
            <a:r>
              <a:rPr lang="ru-RU" sz="2400" dirty="0" smtClean="0"/>
              <a:t>&lt;HEAD&gt; </a:t>
            </a:r>
          </a:p>
          <a:p>
            <a:r>
              <a:rPr lang="ru-RU" sz="2400" dirty="0" smtClean="0"/>
              <a:t>&lt;TITLE&gt;</a:t>
            </a:r>
          </a:p>
          <a:p>
            <a:r>
              <a:rPr lang="ru-RU" sz="2400" dirty="0" smtClean="0"/>
              <a:t>Домашняя страница </a:t>
            </a:r>
            <a:r>
              <a:rPr lang="ru-RU" sz="2400" dirty="0" err="1" smtClean="0"/>
              <a:t>Дикова</a:t>
            </a:r>
            <a:r>
              <a:rPr lang="ru-RU" sz="2400" dirty="0" smtClean="0"/>
              <a:t> А. В. &lt;/</a:t>
            </a:r>
            <a:r>
              <a:rPr lang="en-US" sz="2400" dirty="0" smtClean="0"/>
              <a:t>TITLE</a:t>
            </a:r>
            <a:r>
              <a:rPr lang="ru-RU" sz="2400" dirty="0" smtClean="0"/>
              <a:t>&gt; </a:t>
            </a:r>
          </a:p>
          <a:p>
            <a:r>
              <a:rPr lang="ru-RU" sz="2400" dirty="0" smtClean="0"/>
              <a:t>&lt;/</a:t>
            </a:r>
            <a:r>
              <a:rPr lang="en-US" sz="2400" dirty="0" smtClean="0"/>
              <a:t>HEAD</a:t>
            </a:r>
            <a:r>
              <a:rPr lang="ru-RU" sz="2400" dirty="0" smtClean="0"/>
              <a:t>&gt;</a:t>
            </a:r>
          </a:p>
          <a:p>
            <a:endParaRPr lang="ru-RU" sz="2400" dirty="0"/>
          </a:p>
        </p:txBody>
      </p:sp>
      <p:sp>
        <p:nvSpPr>
          <p:cNvPr id="4" name="Нижний колонтитул 3"/>
          <p:cNvSpPr>
            <a:spLocks noGrp="1"/>
          </p:cNvSpPr>
          <p:nvPr>
            <p:ph type="ftr" sz="quarter" idx="11"/>
          </p:nvPr>
        </p:nvSpPr>
        <p:spPr/>
        <p:txBody>
          <a:bodyPr/>
          <a:lstStyle/>
          <a:p>
            <a:r>
              <a:rPr lang="en-US" smtClean="0"/>
              <a:t>www.themegallery.com</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i="1" dirty="0" smtClean="0"/>
              <a:t>РАЗМЕТКА ТЕКСТА</a:t>
            </a:r>
            <a:endParaRPr lang="ru-RU" dirty="0"/>
          </a:p>
        </p:txBody>
      </p:sp>
      <p:sp>
        <p:nvSpPr>
          <p:cNvPr id="3" name="Содержимое 2"/>
          <p:cNvSpPr>
            <a:spLocks noGrp="1"/>
          </p:cNvSpPr>
          <p:nvPr>
            <p:ph idx="1"/>
          </p:nvPr>
        </p:nvSpPr>
        <p:spPr>
          <a:xfrm>
            <a:off x="539552" y="836712"/>
            <a:ext cx="7416824" cy="5832648"/>
          </a:xfrm>
        </p:spPr>
        <p:txBody>
          <a:bodyPr/>
          <a:lstStyle/>
          <a:p>
            <a:pPr>
              <a:buNone/>
            </a:pPr>
            <a:r>
              <a:rPr lang="ru-RU" dirty="0" smtClean="0"/>
              <a:t>&lt;</a:t>
            </a:r>
            <a:r>
              <a:rPr lang="en-US" dirty="0" smtClean="0"/>
              <a:t>H</a:t>
            </a:r>
            <a:r>
              <a:rPr lang="ru-RU" dirty="0" smtClean="0"/>
              <a:t>1&gt;Заголовок 1 &lt;/</a:t>
            </a:r>
            <a:r>
              <a:rPr lang="en-US" dirty="0" smtClean="0"/>
              <a:t>H</a:t>
            </a:r>
            <a:r>
              <a:rPr lang="ru-RU" dirty="0" smtClean="0"/>
              <a:t>1&gt;</a:t>
            </a:r>
          </a:p>
          <a:p>
            <a:pPr>
              <a:buNone/>
            </a:pPr>
            <a:r>
              <a:rPr lang="ru-RU" dirty="0" smtClean="0"/>
              <a:t>&lt;</a:t>
            </a:r>
            <a:r>
              <a:rPr lang="en-US" dirty="0" smtClean="0"/>
              <a:t>H</a:t>
            </a:r>
            <a:r>
              <a:rPr lang="ru-RU" dirty="0" smtClean="0"/>
              <a:t>2&gt;Заголовок 2 &lt;/</a:t>
            </a:r>
            <a:r>
              <a:rPr lang="en-US" dirty="0" smtClean="0"/>
              <a:t>H</a:t>
            </a:r>
            <a:r>
              <a:rPr lang="ru-RU" dirty="0" smtClean="0"/>
              <a:t>2&gt;</a:t>
            </a:r>
          </a:p>
          <a:p>
            <a:pPr>
              <a:buNone/>
            </a:pPr>
            <a:r>
              <a:rPr lang="ru-RU" dirty="0" smtClean="0"/>
              <a:t>&lt;</a:t>
            </a:r>
            <a:r>
              <a:rPr lang="en-US" dirty="0" smtClean="0"/>
              <a:t>H</a:t>
            </a:r>
            <a:r>
              <a:rPr lang="ru-RU" dirty="0" smtClean="0"/>
              <a:t>3&gt;Заголовок 3 &lt;/</a:t>
            </a:r>
            <a:r>
              <a:rPr lang="en-US" dirty="0" smtClean="0"/>
              <a:t>H</a:t>
            </a:r>
            <a:r>
              <a:rPr lang="ru-RU" dirty="0" smtClean="0"/>
              <a:t>3&gt;</a:t>
            </a:r>
          </a:p>
          <a:p>
            <a:pPr>
              <a:buNone/>
            </a:pPr>
            <a:r>
              <a:rPr lang="ru-RU" dirty="0" smtClean="0"/>
              <a:t>&lt;</a:t>
            </a:r>
            <a:r>
              <a:rPr lang="en-US" dirty="0" smtClean="0"/>
              <a:t>H</a:t>
            </a:r>
            <a:r>
              <a:rPr lang="ru-RU" dirty="0" smtClean="0"/>
              <a:t>4&gt;Заголовок 4 &lt;/</a:t>
            </a:r>
            <a:r>
              <a:rPr lang="en-US" dirty="0" smtClean="0"/>
              <a:t>H</a:t>
            </a:r>
            <a:r>
              <a:rPr lang="ru-RU" dirty="0" smtClean="0"/>
              <a:t>4&gt;</a:t>
            </a:r>
          </a:p>
          <a:p>
            <a:pPr>
              <a:buNone/>
            </a:pPr>
            <a:r>
              <a:rPr lang="ru-RU" dirty="0" smtClean="0"/>
              <a:t>&lt;</a:t>
            </a:r>
            <a:r>
              <a:rPr lang="en-US" dirty="0" smtClean="0"/>
              <a:t>H</a:t>
            </a:r>
            <a:r>
              <a:rPr lang="ru-RU" dirty="0" smtClean="0"/>
              <a:t>5&gt;Заголовок 5 &lt;/</a:t>
            </a:r>
            <a:r>
              <a:rPr lang="en-US" dirty="0" smtClean="0"/>
              <a:t>H</a:t>
            </a:r>
            <a:r>
              <a:rPr lang="ru-RU" dirty="0" smtClean="0"/>
              <a:t>5&gt;</a:t>
            </a:r>
          </a:p>
          <a:p>
            <a:pPr>
              <a:buNone/>
            </a:pPr>
            <a:r>
              <a:rPr lang="ru-RU" dirty="0" smtClean="0"/>
              <a:t>&lt;</a:t>
            </a:r>
            <a:r>
              <a:rPr lang="en-US" dirty="0" smtClean="0"/>
              <a:t>H</a:t>
            </a:r>
            <a:r>
              <a:rPr lang="ru-RU" dirty="0" smtClean="0"/>
              <a:t>6&gt;Заголовок 6 &lt;/</a:t>
            </a:r>
            <a:r>
              <a:rPr lang="en-US" dirty="0" smtClean="0"/>
              <a:t>H</a:t>
            </a:r>
            <a:r>
              <a:rPr lang="ru-RU" dirty="0" smtClean="0"/>
              <a:t>6&gt;</a:t>
            </a:r>
          </a:p>
          <a:p>
            <a:pPr>
              <a:buNone/>
            </a:pPr>
            <a:endParaRPr lang="ru-RU" dirty="0" smtClean="0"/>
          </a:p>
          <a:p>
            <a:pPr>
              <a:buNone/>
            </a:pPr>
            <a:r>
              <a:rPr lang="ru-RU" dirty="0" smtClean="0"/>
              <a:t>&lt;</a:t>
            </a:r>
            <a:r>
              <a:rPr lang="en-US" dirty="0" smtClean="0"/>
              <a:t>P ALIGN</a:t>
            </a:r>
            <a:r>
              <a:rPr lang="ru-RU" dirty="0" smtClean="0"/>
              <a:t>=</a:t>
            </a:r>
            <a:r>
              <a:rPr lang="en-US" dirty="0" smtClean="0"/>
              <a:t>CENTER</a:t>
            </a:r>
            <a:r>
              <a:rPr lang="ru-RU" dirty="0" smtClean="0"/>
              <a:t>&gt; На моей домашней странице Вы увидите фотоальбом с моим портретом и фото моих друзей, родственников и моей любимой собаки &lt;/</a:t>
            </a:r>
            <a:r>
              <a:rPr lang="en-US" dirty="0" smtClean="0"/>
              <a:t>P</a:t>
            </a:r>
            <a:r>
              <a:rPr lang="ru-RU" dirty="0" smtClean="0"/>
              <a:t>&gt;</a:t>
            </a:r>
          </a:p>
          <a:p>
            <a:pPr>
              <a:buNone/>
            </a:pPr>
            <a:endParaRPr lang="ru-RU" dirty="0" smtClean="0"/>
          </a:p>
          <a:p>
            <a:endParaRPr lang="ru-RU" dirty="0"/>
          </a:p>
        </p:txBody>
      </p:sp>
      <p:sp>
        <p:nvSpPr>
          <p:cNvPr id="4" name="Нижний колонтитул 3"/>
          <p:cNvSpPr>
            <a:spLocks noGrp="1"/>
          </p:cNvSpPr>
          <p:nvPr>
            <p:ph type="ftr" sz="quarter" idx="11"/>
          </p:nvPr>
        </p:nvSpPr>
        <p:spPr/>
        <p:txBody>
          <a:bodyPr/>
          <a:lstStyle/>
          <a:p>
            <a:r>
              <a:rPr lang="en-US" smtClean="0"/>
              <a:t>Shibu lijack</a:t>
            </a:r>
            <a:endParaRPr lang="en-US" dirty="0"/>
          </a:p>
        </p:txBody>
      </p:sp>
    </p:spTree>
  </p:cSld>
  <p:clrMapOvr>
    <a:masterClrMapping/>
  </p:clrMapOvr>
</p:sld>
</file>

<file path=ppt/theme/theme1.xml><?xml version="1.0" encoding="utf-8"?>
<a:theme xmlns:a="http://schemas.openxmlformats.org/drawingml/2006/main" name="Anim-14_World">
  <a:themeElements>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fontScheme name="217tgp_cube_d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17tgp_cube_dark 1">
        <a:dk1>
          <a:srgbClr val="969696"/>
        </a:dk1>
        <a:lt1>
          <a:srgbClr val="FFFFFF"/>
        </a:lt1>
        <a:dk2>
          <a:srgbClr val="005E5C"/>
        </a:dk2>
        <a:lt2>
          <a:srgbClr val="DAEEA2"/>
        </a:lt2>
        <a:accent1>
          <a:srgbClr val="238FD9"/>
        </a:accent1>
        <a:accent2>
          <a:srgbClr val="43A98E"/>
        </a:accent2>
        <a:accent3>
          <a:srgbClr val="AAB6B5"/>
        </a:accent3>
        <a:accent4>
          <a:srgbClr val="DADADA"/>
        </a:accent4>
        <a:accent5>
          <a:srgbClr val="ACC6E9"/>
        </a:accent5>
        <a:accent6>
          <a:srgbClr val="3C9980"/>
        </a:accent6>
        <a:hlink>
          <a:srgbClr val="D8A642"/>
        </a:hlink>
        <a:folHlink>
          <a:srgbClr val="B3703D"/>
        </a:folHlink>
      </a:clrScheme>
      <a:clrMap bg1="dk2" tx1="lt1" bg2="dk1" tx2="lt2" accent1="accent1" accent2="accent2" accent3="accent3" accent4="accent4" accent5="accent5" accent6="accent6" hlink="hlink" folHlink="folHlink"/>
    </a:extraClrScheme>
    <a:extraClrScheme>
      <a:clrScheme name="217tgp_cube_dark 2">
        <a:dk1>
          <a:srgbClr val="969696"/>
        </a:dk1>
        <a:lt1>
          <a:srgbClr val="FFFFFF"/>
        </a:lt1>
        <a:dk2>
          <a:srgbClr val="0A2068"/>
        </a:dk2>
        <a:lt2>
          <a:srgbClr val="85D9F7"/>
        </a:lt2>
        <a:accent1>
          <a:srgbClr val="5AB14B"/>
        </a:accent1>
        <a:accent2>
          <a:srgbClr val="2F7ADF"/>
        </a:accent2>
        <a:accent3>
          <a:srgbClr val="AAABB9"/>
        </a:accent3>
        <a:accent4>
          <a:srgbClr val="DADADA"/>
        </a:accent4>
        <a:accent5>
          <a:srgbClr val="B5D5B1"/>
        </a:accent5>
        <a:accent6>
          <a:srgbClr val="2A6ECA"/>
        </a:accent6>
        <a:hlink>
          <a:srgbClr val="8A52C8"/>
        </a:hlink>
        <a:folHlink>
          <a:srgbClr val="DD8739"/>
        </a:folHlink>
      </a:clrScheme>
      <a:clrMap bg1="dk2" tx1="lt1" bg2="dk1" tx2="lt2" accent1="accent1" accent2="accent2" accent3="accent3" accent4="accent4" accent5="accent5" accent6="accent6" hlink="hlink" folHlink="folHlink"/>
    </a:extraClrScheme>
    <a:extraClrScheme>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Anim-14_World</Template>
  <TotalTime>125</TotalTime>
  <Words>1183</Words>
  <Application>Microsoft Office PowerPoint</Application>
  <PresentationFormat>Экран (4:3)</PresentationFormat>
  <Paragraphs>192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Anim-14_World</vt:lpstr>
      <vt:lpstr>СОЗДАНИЕ И ФОРМАТИРОВАНИЕ HTML-СТРАНИЦ</vt:lpstr>
      <vt:lpstr>Динамический HTML</vt:lpstr>
      <vt:lpstr>Фрагмент html-документа</vt:lpstr>
      <vt:lpstr>Просмотр в браузере</vt:lpstr>
      <vt:lpstr>СОЗДАНИЕ И ПРОСМОТР HTML-документов </vt:lpstr>
      <vt:lpstr>Просмотр html-документа</vt:lpstr>
      <vt:lpstr>Структура HTML-документа</vt:lpstr>
      <vt:lpstr>Презентация PowerPoint</vt:lpstr>
      <vt:lpstr>РАЗМЕТКА ТЕКСТА</vt:lpstr>
      <vt:lpstr>Презентация PowerPoint</vt:lpstr>
      <vt:lpstr>Презентация PowerPoint</vt:lpstr>
      <vt:lpstr>Использование таблицы стилей</vt:lpstr>
      <vt:lpstr>Таблицы</vt:lpstr>
      <vt:lpstr>Презентация PowerPoint</vt:lpstr>
      <vt:lpstr>ГРАФИКА</vt:lpstr>
      <vt:lpstr>Графический фон веб-страницы</vt:lpstr>
      <vt:lpstr>Вставка картинки</vt:lpstr>
      <vt:lpstr>Графические маркеры у списка</vt:lpstr>
      <vt:lpstr>ГИПЕРССЫЛКИ</vt:lpstr>
      <vt:lpstr>Презентация PowerPoint</vt:lpstr>
      <vt:lpstr>ВНУТРЕННИЕ ССЫЛКИ И УКАЗАТЕЛИ</vt:lpstr>
      <vt:lpstr>Cтруктура узла</vt:lpstr>
      <vt:lpstr>Мультимедиа на веб-странице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СОЗДАНИЕ И ФОРМАТИРОВАНИЕ HTML-СТРАНИЦ</dc:title>
  <dc:creator>Андрей</dc:creator>
  <cp:lastModifiedBy>Андрей</cp:lastModifiedBy>
  <cp:revision>19</cp:revision>
  <dcterms:created xsi:type="dcterms:W3CDTF">2012-09-19T18:31:10Z</dcterms:created>
  <dcterms:modified xsi:type="dcterms:W3CDTF">2015-03-02T17:47:38Z</dcterms:modified>
</cp:coreProperties>
</file>